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1" r:id="rId2"/>
    <p:sldId id="262" r:id="rId3"/>
    <p:sldId id="263" r:id="rId4"/>
    <p:sldId id="264" r:id="rId5"/>
    <p:sldId id="265" r:id="rId6"/>
    <p:sldId id="266" r:id="rId7"/>
    <p:sldId id="278" r:id="rId8"/>
    <p:sldId id="306" r:id="rId9"/>
    <p:sldId id="267" r:id="rId10"/>
    <p:sldId id="307" r:id="rId11"/>
    <p:sldId id="302" r:id="rId12"/>
    <p:sldId id="303" r:id="rId13"/>
    <p:sldId id="304" r:id="rId14"/>
    <p:sldId id="268" r:id="rId15"/>
    <p:sldId id="269" r:id="rId16"/>
    <p:sldId id="279" r:id="rId17"/>
    <p:sldId id="305" r:id="rId18"/>
    <p:sldId id="270" r:id="rId19"/>
    <p:sldId id="271" r:id="rId20"/>
    <p:sldId id="272" r:id="rId21"/>
    <p:sldId id="273" r:id="rId22"/>
    <p:sldId id="286" r:id="rId23"/>
    <p:sldId id="287" r:id="rId24"/>
    <p:sldId id="288" r:id="rId25"/>
    <p:sldId id="289" r:id="rId26"/>
    <p:sldId id="290" r:id="rId27"/>
    <p:sldId id="291" r:id="rId28"/>
    <p:sldId id="292" r:id="rId29"/>
    <p:sldId id="293" r:id="rId30"/>
    <p:sldId id="294" r:id="rId31"/>
    <p:sldId id="295" r:id="rId32"/>
    <p:sldId id="296" r:id="rId33"/>
    <p:sldId id="297" r:id="rId34"/>
    <p:sldId id="298" r:id="rId35"/>
    <p:sldId id="299" r:id="rId36"/>
    <p:sldId id="329" r:id="rId37"/>
    <p:sldId id="300" r:id="rId38"/>
    <p:sldId id="330" r:id="rId39"/>
    <p:sldId id="331" r:id="rId40"/>
    <p:sldId id="274" r:id="rId41"/>
    <p:sldId id="275" r:id="rId42"/>
    <p:sldId id="276" r:id="rId43"/>
    <p:sldId id="277" r:id="rId44"/>
    <p:sldId id="284" r:id="rId45"/>
    <p:sldId id="301" r:id="rId46"/>
    <p:sldId id="281" r:id="rId47"/>
    <p:sldId id="309" r:id="rId48"/>
    <p:sldId id="311" r:id="rId49"/>
    <p:sldId id="310" r:id="rId50"/>
    <p:sldId id="312" r:id="rId51"/>
    <p:sldId id="313" r:id="rId52"/>
    <p:sldId id="315" r:id="rId53"/>
    <p:sldId id="316" r:id="rId54"/>
    <p:sldId id="317" r:id="rId55"/>
    <p:sldId id="318" r:id="rId56"/>
    <p:sldId id="319" r:id="rId57"/>
    <p:sldId id="320" r:id="rId58"/>
    <p:sldId id="321" r:id="rId59"/>
    <p:sldId id="322" r:id="rId60"/>
    <p:sldId id="323" r:id="rId61"/>
    <p:sldId id="324" r:id="rId62"/>
    <p:sldId id="325" r:id="rId63"/>
    <p:sldId id="326" r:id="rId64"/>
    <p:sldId id="327" r:id="rId65"/>
    <p:sldId id="314" r:id="rId66"/>
    <p:sldId id="332" r:id="rId6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p:restoredTop sz="94660"/>
  </p:normalViewPr>
  <p:slideViewPr>
    <p:cSldViewPr>
      <p:cViewPr>
        <p:scale>
          <a:sx n="100" d="100"/>
          <a:sy n="100" d="100"/>
        </p:scale>
        <p:origin x="-282" y="5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pPr>
              <a:defRPr/>
            </a:pPr>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pPr>
              <a:defRPr/>
            </a:pPr>
            <a:fld id="{375337D1-7A8F-4A88-B145-EAA071F3114B}" type="slidenum">
              <a:rPr lang="en-US" smtClean="0"/>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276D70CF-AFF1-4C6A-87D4-35F7C72D9BD0}"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F0AFAF92-FF56-4CDA-94D8-5B5C4A7F414B}"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F805C29B-0D58-4207-A53F-32357E0E67FB}" type="slidenum">
              <a:rPr lang="en-US" smtClean="0"/>
              <a:pPr>
                <a:defRPr/>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57472F3C-559A-4ECD-B370-15FDFC7E6051}" type="slidenum">
              <a:rPr lang="en-US" smtClean="0"/>
              <a:pPr>
                <a:defRPr/>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endParaRPr lang="en-US"/>
          </a:p>
        </p:txBody>
      </p:sp>
      <p:sp>
        <p:nvSpPr>
          <p:cNvPr id="6" name="Footer Placeholder 5"/>
          <p:cNvSpPr>
            <a:spLocks noGrp="1"/>
          </p:cNvSpPr>
          <p:nvPr>
            <p:ph type="ftr" sz="quarter" idx="11"/>
          </p:nvPr>
        </p:nvSpPr>
        <p:spPr/>
        <p:txBody>
          <a:bodyPr/>
          <a:lstStyle>
            <a:extLst/>
          </a:lstStyle>
          <a:p>
            <a:pPr>
              <a:defRPr/>
            </a:pPr>
            <a:endParaRPr lang="en-US"/>
          </a:p>
        </p:txBody>
      </p:sp>
      <p:sp>
        <p:nvSpPr>
          <p:cNvPr id="7" name="Slide Number Placeholder 6"/>
          <p:cNvSpPr>
            <a:spLocks noGrp="1"/>
          </p:cNvSpPr>
          <p:nvPr>
            <p:ph type="sldNum" sz="quarter" idx="12"/>
          </p:nvPr>
        </p:nvSpPr>
        <p:spPr/>
        <p:txBody>
          <a:bodyPr/>
          <a:lstStyle>
            <a:extLst/>
          </a:lstStyle>
          <a:p>
            <a:pPr>
              <a:defRPr/>
            </a:pPr>
            <a:fld id="{4E7F5CA1-2424-4769-834F-2AC32BBF798C}" type="slidenum">
              <a:rPr lang="en-US" smtClean="0"/>
              <a:pPr>
                <a:defRPr/>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pPr>
              <a:defRPr/>
            </a:pPr>
            <a:endParaRPr lang="en-US"/>
          </a:p>
        </p:txBody>
      </p:sp>
      <p:sp>
        <p:nvSpPr>
          <p:cNvPr id="8" name="Footer Placeholder 7"/>
          <p:cNvSpPr>
            <a:spLocks noGrp="1"/>
          </p:cNvSpPr>
          <p:nvPr>
            <p:ph type="ftr" sz="quarter" idx="11"/>
          </p:nvPr>
        </p:nvSpPr>
        <p:spPr/>
        <p:txBody>
          <a:bodyPr/>
          <a:lstStyle>
            <a:extLst/>
          </a:lstStyle>
          <a:p>
            <a:pPr>
              <a:defRPr/>
            </a:pPr>
            <a:endParaRPr lang="en-US"/>
          </a:p>
        </p:txBody>
      </p:sp>
      <p:sp>
        <p:nvSpPr>
          <p:cNvPr id="9" name="Slide Number Placeholder 8"/>
          <p:cNvSpPr>
            <a:spLocks noGrp="1"/>
          </p:cNvSpPr>
          <p:nvPr>
            <p:ph type="sldNum" sz="quarter" idx="12"/>
          </p:nvPr>
        </p:nvSpPr>
        <p:spPr/>
        <p:txBody>
          <a:bodyPr/>
          <a:lstStyle>
            <a:extLst/>
          </a:lstStyle>
          <a:p>
            <a:pPr>
              <a:defRPr/>
            </a:pPr>
            <a:fld id="{F277951E-5CBB-44DC-B70B-A6C2028B5BEC}"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pPr>
              <a:defRPr/>
            </a:pPr>
            <a:endParaRPr lang="en-US"/>
          </a:p>
        </p:txBody>
      </p:sp>
      <p:sp>
        <p:nvSpPr>
          <p:cNvPr id="4" name="Footer Placeholder 3"/>
          <p:cNvSpPr>
            <a:spLocks noGrp="1"/>
          </p:cNvSpPr>
          <p:nvPr>
            <p:ph type="ftr" sz="quarter" idx="11"/>
          </p:nvPr>
        </p:nvSpPr>
        <p:spPr/>
        <p:txBody>
          <a:bodyPr/>
          <a:lstStyle>
            <a:extLst/>
          </a:lstStyle>
          <a:p>
            <a:pPr>
              <a:defRPr/>
            </a:pPr>
            <a:endParaRPr lang="en-US"/>
          </a:p>
        </p:txBody>
      </p:sp>
      <p:sp>
        <p:nvSpPr>
          <p:cNvPr id="5" name="Slide Number Placeholder 4"/>
          <p:cNvSpPr>
            <a:spLocks noGrp="1"/>
          </p:cNvSpPr>
          <p:nvPr>
            <p:ph type="sldNum" sz="quarter" idx="12"/>
          </p:nvPr>
        </p:nvSpPr>
        <p:spPr/>
        <p:txBody>
          <a:bodyPr/>
          <a:lstStyle>
            <a:extLst/>
          </a:lstStyle>
          <a:p>
            <a:pPr>
              <a:defRPr/>
            </a:pPr>
            <a:fld id="{AAA688FD-8FBE-4532-B591-71A8C35CCC0D}" type="slidenum">
              <a:rPr lang="en-US" smtClean="0"/>
              <a:pPr>
                <a:defRPr/>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pPr>
              <a:defRPr/>
            </a:pPr>
            <a:endParaRPr lang="en-US"/>
          </a:p>
        </p:txBody>
      </p:sp>
      <p:sp>
        <p:nvSpPr>
          <p:cNvPr id="3" name="Footer Placeholder 2"/>
          <p:cNvSpPr>
            <a:spLocks noGrp="1"/>
          </p:cNvSpPr>
          <p:nvPr>
            <p:ph type="ftr" sz="quarter" idx="11"/>
          </p:nvPr>
        </p:nvSpPr>
        <p:spPr/>
        <p:txBody>
          <a:bodyPr/>
          <a:lstStyle>
            <a:extLst/>
          </a:lstStyle>
          <a:p>
            <a:pPr>
              <a:defRPr/>
            </a:pPr>
            <a:endParaRPr lang="en-US"/>
          </a:p>
        </p:txBody>
      </p:sp>
      <p:sp>
        <p:nvSpPr>
          <p:cNvPr id="4" name="Slide Number Placeholder 3"/>
          <p:cNvSpPr>
            <a:spLocks noGrp="1"/>
          </p:cNvSpPr>
          <p:nvPr>
            <p:ph type="sldNum" sz="quarter" idx="12"/>
          </p:nvPr>
        </p:nvSpPr>
        <p:spPr/>
        <p:txBody>
          <a:bodyPr/>
          <a:lstStyle>
            <a:extLst/>
          </a:lstStyle>
          <a:p>
            <a:pPr>
              <a:defRPr/>
            </a:pPr>
            <a:fld id="{5AACCB7D-2244-4429-BC2C-07A500F09E4B}"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pPr>
              <a:defRPr/>
            </a:pPr>
            <a:endParaRPr lang="en-US"/>
          </a:p>
        </p:txBody>
      </p:sp>
      <p:sp>
        <p:nvSpPr>
          <p:cNvPr id="6" name="Footer Placeholder 5"/>
          <p:cNvSpPr>
            <a:spLocks noGrp="1"/>
          </p:cNvSpPr>
          <p:nvPr>
            <p:ph type="ftr" sz="quarter" idx="11"/>
          </p:nvPr>
        </p:nvSpPr>
        <p:spPr/>
        <p:txBody>
          <a:bodyPr/>
          <a:lstStyle>
            <a:extLst/>
          </a:lstStyle>
          <a:p>
            <a:pPr>
              <a:defRPr/>
            </a:pPr>
            <a:endParaRPr lang="en-US"/>
          </a:p>
        </p:txBody>
      </p:sp>
      <p:sp>
        <p:nvSpPr>
          <p:cNvPr id="7" name="Slide Number Placeholder 6"/>
          <p:cNvSpPr>
            <a:spLocks noGrp="1"/>
          </p:cNvSpPr>
          <p:nvPr>
            <p:ph type="sldNum" sz="quarter" idx="12"/>
          </p:nvPr>
        </p:nvSpPr>
        <p:spPr/>
        <p:txBody>
          <a:bodyPr/>
          <a:lstStyle>
            <a:extLst/>
          </a:lstStyle>
          <a:p>
            <a:pPr>
              <a:defRPr/>
            </a:pPr>
            <a:fld id="{9EF14312-9013-4493-94D0-07BC9B33EEEA}" type="slidenum">
              <a:rPr lang="en-US"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pPr>
              <a:defRPr/>
            </a:pPr>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pPr>
              <a:defRPr/>
            </a:pPr>
            <a:fld id="{8E543432-418B-411D-B496-E555909AFD75}" type="slidenum">
              <a:rPr lang="en-US" smtClean="0"/>
              <a:pPr>
                <a:defRPr/>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pPr>
              <a:defRPr/>
            </a:pPr>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pPr>
              <a:defRPr/>
            </a:pPr>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pPr>
              <a:defRPr/>
            </a:pPr>
            <a:fld id="{D0E1EBEC-6048-406E-88C6-66A54098E59C}" type="slidenum">
              <a:rPr lang="en-US" smtClean="0"/>
              <a:pPr>
                <a:defRPr/>
              </a:pPr>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idx="1"/>
          </p:nvPr>
        </p:nvSpPr>
        <p:spPr>
          <a:xfrm>
            <a:off x="457200" y="5486400"/>
            <a:ext cx="8229600" cy="685800"/>
          </a:xfrm>
        </p:spPr>
        <p:txBody>
          <a:bodyPr/>
          <a:lstStyle/>
          <a:p>
            <a:pPr algn="ctr" eaLnBrk="1" hangingPunct="1">
              <a:buFontTx/>
              <a:buNone/>
            </a:pPr>
            <a:r>
              <a:rPr lang="en-US" sz="2800" i="1" smtClean="0">
                <a:latin typeface="Times New Roman" pitchFamily="18" charset="0"/>
                <a:cs typeface="Times New Roman" pitchFamily="18" charset="0"/>
              </a:rPr>
              <a:t>The Wise Still Seek Him Today</a:t>
            </a:r>
          </a:p>
        </p:txBody>
      </p:sp>
      <p:sp>
        <p:nvSpPr>
          <p:cNvPr id="2050" name="Rectangle 2"/>
          <p:cNvSpPr>
            <a:spLocks noGrp="1" noChangeArrowheads="1"/>
          </p:cNvSpPr>
          <p:nvPr>
            <p:ph type="title"/>
          </p:nvPr>
        </p:nvSpPr>
        <p:spPr>
          <a:xfrm>
            <a:off x="457200" y="1066800"/>
            <a:ext cx="8229600" cy="3429000"/>
          </a:xfrm>
        </p:spPr>
        <p:txBody>
          <a:bodyPr/>
          <a:lstStyle/>
          <a:p>
            <a:pPr eaLnBrk="1" hangingPunct="1"/>
            <a:r>
              <a:rPr lang="en-US" i="1" dirty="0" smtClean="0">
                <a:solidFill>
                  <a:schemeClr val="tx1"/>
                </a:solidFill>
                <a:latin typeface="Times New Roman" pitchFamily="18" charset="0"/>
                <a:cs typeface="Times New Roman" pitchFamily="18" charset="0"/>
              </a:rPr>
              <a:t>The Good Shepherd Ministry</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Psalm 23</a:t>
            </a:r>
            <a:r>
              <a:rPr lang="en-US" i="1" dirty="0" smtClean="0">
                <a:solidFill>
                  <a:schemeClr val="tx1"/>
                </a:solidFill>
                <a:latin typeface="Times New Roman" pitchFamily="18" charset="0"/>
                <a:cs typeface="Times New Roman" pitchFamily="18" charset="0"/>
              </a:rPr>
              <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
            </a:r>
            <a:br>
              <a:rPr lang="en-US" sz="4000" i="1" dirty="0" smtClean="0">
                <a:solidFill>
                  <a:schemeClr val="tx1"/>
                </a:solidFill>
                <a:latin typeface="Times New Roman" pitchFamily="18" charset="0"/>
                <a:cs typeface="Times New Roman" pitchFamily="18" charset="0"/>
              </a:rPr>
            </a:br>
            <a:r>
              <a:rPr lang="en-US" sz="3200" i="1" dirty="0" smtClean="0">
                <a:solidFill>
                  <a:schemeClr val="tx1"/>
                </a:solidFill>
                <a:latin typeface="Times New Roman" pitchFamily="18" charset="0"/>
                <a:cs typeface="Times New Roman" pitchFamily="18" charset="0"/>
              </a:rPr>
              <a:t/>
            </a:r>
            <a:br>
              <a:rPr lang="en-US" sz="3200" i="1" dirty="0" smtClean="0">
                <a:solidFill>
                  <a:schemeClr val="tx1"/>
                </a:solidFill>
                <a:latin typeface="Times New Roman" pitchFamily="18" charset="0"/>
                <a:cs typeface="Times New Roman" pitchFamily="18" charset="0"/>
              </a:rPr>
            </a:br>
            <a:r>
              <a:rPr lang="en-US" sz="3200" i="1" dirty="0">
                <a:solidFill>
                  <a:schemeClr val="tx1"/>
                </a:solidFill>
                <a:latin typeface="Times New Roman" pitchFamily="18" charset="0"/>
                <a:cs typeface="Times New Roman" pitchFamily="18" charset="0"/>
              </a:rPr>
              <a:t/>
            </a:r>
            <a:br>
              <a:rPr lang="en-US" sz="3200" i="1" dirty="0">
                <a:solidFill>
                  <a:schemeClr val="tx1"/>
                </a:solidFill>
                <a:latin typeface="Times New Roman" pitchFamily="18" charset="0"/>
                <a:cs typeface="Times New Roman" pitchFamily="18" charset="0"/>
              </a:rPr>
            </a:br>
            <a:endParaRPr lang="en-US" sz="3200" i="1" dirty="0" smtClean="0">
              <a:solidFill>
                <a:schemeClr val="tx1"/>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81200"/>
            <a:ext cx="8229600" cy="4026091"/>
          </a:xfrm>
        </p:spPr>
        <p:txBody>
          <a:bodyPr/>
          <a:lstStyle/>
          <a:p>
            <a:r>
              <a:rPr lang="en-US" i="1" dirty="0" smtClean="0">
                <a:solidFill>
                  <a:schemeClr val="bg2">
                    <a:lumMod val="40000"/>
                    <a:lumOff val="60000"/>
                  </a:schemeClr>
                </a:solidFill>
                <a:latin typeface="Times New Roman" pitchFamily="18" charset="0"/>
                <a:cs typeface="Times New Roman" pitchFamily="18" charset="0"/>
              </a:rPr>
              <a:t>Did Simon of Cyrene desire to see Jesus, to know Him at any cost?</a:t>
            </a:r>
          </a:p>
          <a:p>
            <a:r>
              <a:rPr lang="en-US" i="1" dirty="0" smtClean="0">
                <a:solidFill>
                  <a:schemeClr val="bg2">
                    <a:lumMod val="40000"/>
                    <a:lumOff val="60000"/>
                  </a:schemeClr>
                </a:solidFill>
                <a:latin typeface="Times New Roman" pitchFamily="18" charset="0"/>
                <a:cs typeface="Times New Roman" pitchFamily="18" charset="0"/>
              </a:rPr>
              <a:t>Was Simon of Cyrene willing to risk all just to get to see Jesus?</a:t>
            </a:r>
          </a:p>
          <a:p>
            <a:r>
              <a:rPr lang="en-US" i="1" dirty="0" smtClean="0">
                <a:solidFill>
                  <a:schemeClr val="bg2">
                    <a:lumMod val="40000"/>
                    <a:lumOff val="60000"/>
                  </a:schemeClr>
                </a:solidFill>
                <a:latin typeface="Times New Roman" pitchFamily="18" charset="0"/>
                <a:cs typeface="Times New Roman" pitchFamily="18" charset="0"/>
              </a:rPr>
              <a:t>What was it that caused Simon of Cyrene to get that close to Jesus on that awesome day?</a:t>
            </a:r>
          </a:p>
          <a:p>
            <a:r>
              <a:rPr lang="en-US" i="1" dirty="0" smtClean="0">
                <a:solidFill>
                  <a:schemeClr val="bg2">
                    <a:lumMod val="40000"/>
                    <a:lumOff val="60000"/>
                  </a:schemeClr>
                </a:solidFill>
                <a:latin typeface="Times New Roman" pitchFamily="18" charset="0"/>
                <a:cs typeface="Times New Roman" pitchFamily="18" charset="0"/>
              </a:rPr>
              <a:t>Would you have walked as closely to Jesus as possible on the via dolorosa – just to see Him?</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362200"/>
            <a:ext cx="8229600" cy="3763963"/>
          </a:xfrm>
        </p:spPr>
        <p:txBody>
          <a:bodyPr/>
          <a:lstStyle/>
          <a:p>
            <a:r>
              <a:rPr lang="en-US" sz="4000" i="1" dirty="0" smtClean="0">
                <a:solidFill>
                  <a:schemeClr val="bg2">
                    <a:lumMod val="40000"/>
                    <a:lumOff val="60000"/>
                  </a:schemeClr>
                </a:solidFill>
                <a:latin typeface="Times New Roman" pitchFamily="18" charset="0"/>
                <a:cs typeface="Times New Roman" pitchFamily="18" charset="0"/>
              </a:rPr>
              <a:t>And as they came out, they found a man of Cyrene, Simon by name: him they compelled to bear his cross. </a:t>
            </a:r>
          </a:p>
        </p:txBody>
      </p:sp>
      <p:sp>
        <p:nvSpPr>
          <p:cNvPr id="2" name="Title 1"/>
          <p:cNvSpPr>
            <a:spLocks noGrp="1"/>
          </p:cNvSpPr>
          <p:nvPr>
            <p:ph type="title"/>
          </p:nvPr>
        </p:nvSpPr>
        <p:spPr/>
        <p:txBody>
          <a:bodyPr/>
          <a:lstStyle/>
          <a:p>
            <a:r>
              <a:rPr lang="en-US" dirty="0" smtClean="0"/>
              <a:t>Matthew 27.32</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33600"/>
            <a:ext cx="8229600" cy="3873691"/>
          </a:xfrm>
        </p:spPr>
        <p:txBody>
          <a:bodyPr>
            <a:normAutofit/>
          </a:bodyPr>
          <a:lstStyle/>
          <a:p>
            <a:r>
              <a:rPr lang="en-US" sz="2800" i="1" dirty="0" smtClean="0">
                <a:solidFill>
                  <a:schemeClr val="bg2">
                    <a:lumMod val="40000"/>
                    <a:lumOff val="60000"/>
                  </a:schemeClr>
                </a:solidFill>
                <a:latin typeface="Times New Roman" pitchFamily="18" charset="0"/>
                <a:cs typeface="Times New Roman" pitchFamily="18" charset="0"/>
              </a:rPr>
              <a:t>Now they which were scattered abroad upon the persecution that arose about Stephen travelled as far as </a:t>
            </a:r>
            <a:r>
              <a:rPr lang="en-US" sz="2800" i="1" dirty="0" err="1" smtClean="0">
                <a:solidFill>
                  <a:schemeClr val="bg2">
                    <a:lumMod val="40000"/>
                    <a:lumOff val="60000"/>
                  </a:schemeClr>
                </a:solidFill>
                <a:latin typeface="Times New Roman" pitchFamily="18" charset="0"/>
                <a:cs typeface="Times New Roman" pitchFamily="18" charset="0"/>
              </a:rPr>
              <a:t>Phenice</a:t>
            </a:r>
            <a:r>
              <a:rPr lang="en-US" sz="2800" i="1" dirty="0" smtClean="0">
                <a:solidFill>
                  <a:schemeClr val="bg2">
                    <a:lumMod val="40000"/>
                    <a:lumOff val="60000"/>
                  </a:schemeClr>
                </a:solidFill>
                <a:latin typeface="Times New Roman" pitchFamily="18" charset="0"/>
                <a:cs typeface="Times New Roman" pitchFamily="18" charset="0"/>
              </a:rPr>
              <a:t>, and Cyprus, and Antioch, preaching the word to none but unto the Jews only. </a:t>
            </a:r>
          </a:p>
          <a:p>
            <a:r>
              <a:rPr lang="en-US" sz="2800" i="1" dirty="0" smtClean="0">
                <a:solidFill>
                  <a:schemeClr val="bg2">
                    <a:lumMod val="40000"/>
                    <a:lumOff val="60000"/>
                  </a:schemeClr>
                </a:solidFill>
                <a:latin typeface="Times New Roman" pitchFamily="18" charset="0"/>
                <a:cs typeface="Times New Roman" pitchFamily="18" charset="0"/>
              </a:rPr>
              <a:t>And some of them were men of Cyprus and Cyrene, which, when they were come to Antioch, </a:t>
            </a:r>
            <a:r>
              <a:rPr lang="en-US" sz="2800" i="1" dirty="0" err="1" smtClean="0">
                <a:solidFill>
                  <a:schemeClr val="bg2">
                    <a:lumMod val="40000"/>
                    <a:lumOff val="60000"/>
                  </a:schemeClr>
                </a:solidFill>
                <a:latin typeface="Times New Roman" pitchFamily="18" charset="0"/>
                <a:cs typeface="Times New Roman" pitchFamily="18" charset="0"/>
              </a:rPr>
              <a:t>spake</a:t>
            </a:r>
            <a:r>
              <a:rPr lang="en-US" sz="2800" i="1" dirty="0" smtClean="0">
                <a:solidFill>
                  <a:schemeClr val="bg2">
                    <a:lumMod val="40000"/>
                    <a:lumOff val="60000"/>
                  </a:schemeClr>
                </a:solidFill>
                <a:latin typeface="Times New Roman" pitchFamily="18" charset="0"/>
                <a:cs typeface="Times New Roman" pitchFamily="18" charset="0"/>
              </a:rPr>
              <a:t> unto the Grecians, preaching the Lord Jesus. </a:t>
            </a:r>
          </a:p>
        </p:txBody>
      </p:sp>
      <p:sp>
        <p:nvSpPr>
          <p:cNvPr id="2" name="Title 1"/>
          <p:cNvSpPr>
            <a:spLocks noGrp="1"/>
          </p:cNvSpPr>
          <p:nvPr>
            <p:ph type="title"/>
          </p:nvPr>
        </p:nvSpPr>
        <p:spPr/>
        <p:txBody>
          <a:bodyPr/>
          <a:lstStyle/>
          <a:p>
            <a:r>
              <a:rPr lang="en-US" dirty="0" smtClean="0"/>
              <a:t>Acts 11.19-20</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05000"/>
            <a:ext cx="8229600" cy="4221163"/>
          </a:xfrm>
        </p:spPr>
        <p:txBody>
          <a:bodyPr/>
          <a:lstStyle/>
          <a:p>
            <a:r>
              <a:rPr lang="en-US" sz="3600" i="1" dirty="0" smtClean="0">
                <a:solidFill>
                  <a:schemeClr val="bg2">
                    <a:lumMod val="40000"/>
                    <a:lumOff val="60000"/>
                  </a:schemeClr>
                </a:solidFill>
                <a:latin typeface="Times New Roman" pitchFamily="18" charset="0"/>
                <a:cs typeface="Times New Roman" pitchFamily="18" charset="0"/>
              </a:rPr>
              <a:t>Did Simon of Cyrene’s experience on the via dolorosa carrying the Cross of Jesus Christ include hearing the call from Jesus, “Follow Me”?</a:t>
            </a:r>
          </a:p>
          <a:p>
            <a:endParaRPr lang="en-US" sz="3600" i="1" dirty="0" smtClean="0">
              <a:solidFill>
                <a:schemeClr val="bg2">
                  <a:lumMod val="40000"/>
                  <a:lumOff val="60000"/>
                </a:schemeClr>
              </a:solidFill>
              <a:latin typeface="Times New Roman" pitchFamily="18" charset="0"/>
              <a:cs typeface="Times New Roman" pitchFamily="18" charset="0"/>
            </a:endParaRPr>
          </a:p>
          <a:p>
            <a:r>
              <a:rPr lang="en-US" sz="3600" i="1" dirty="0" smtClean="0">
                <a:solidFill>
                  <a:schemeClr val="bg2">
                    <a:lumMod val="40000"/>
                    <a:lumOff val="60000"/>
                  </a:schemeClr>
                </a:solidFill>
                <a:latin typeface="Times New Roman" pitchFamily="18" charset="0"/>
                <a:cs typeface="Times New Roman" pitchFamily="18" charset="0"/>
              </a:rPr>
              <a:t>Was Simon of Cyrene one of the men preaching in Acts 11.20?</a:t>
            </a:r>
            <a:endParaRPr lang="en-US" sz="3600" dirty="0">
              <a:solidFill>
                <a:schemeClr val="bg2">
                  <a:lumMod val="40000"/>
                  <a:lumOff val="60000"/>
                </a:schemeClr>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57400"/>
            <a:ext cx="8229600" cy="4068763"/>
          </a:xfrm>
        </p:spPr>
        <p:txBody>
          <a:bodyPr/>
          <a:lstStyle/>
          <a:p>
            <a:r>
              <a:rPr lang="en-US" sz="4800" i="1" dirty="0" smtClean="0">
                <a:solidFill>
                  <a:schemeClr val="bg2">
                    <a:lumMod val="40000"/>
                    <a:lumOff val="60000"/>
                  </a:schemeClr>
                </a:solidFill>
                <a:latin typeface="Times New Roman" pitchFamily="18" charset="0"/>
                <a:cs typeface="Times New Roman" pitchFamily="18" charset="0"/>
              </a:rPr>
              <a:t>Do you desire to get close to Jesus as He is walking on the </a:t>
            </a:r>
            <a:r>
              <a:rPr lang="en-US" sz="4800" i="1" dirty="0">
                <a:solidFill>
                  <a:schemeClr val="tx2"/>
                </a:solidFill>
                <a:latin typeface="Times New Roman" pitchFamily="18" charset="0"/>
                <a:cs typeface="Times New Roman" pitchFamily="18" charset="0"/>
              </a:rPr>
              <a:t>V</a:t>
            </a:r>
            <a:r>
              <a:rPr lang="en-US" sz="4800" i="1" dirty="0" smtClean="0">
                <a:solidFill>
                  <a:schemeClr val="tx2"/>
                </a:solidFill>
                <a:latin typeface="Times New Roman" pitchFamily="18" charset="0"/>
                <a:cs typeface="Times New Roman" pitchFamily="18" charset="0"/>
              </a:rPr>
              <a:t>ia </a:t>
            </a:r>
            <a:r>
              <a:rPr lang="en-US" sz="4800" i="1" dirty="0">
                <a:solidFill>
                  <a:schemeClr val="tx2"/>
                </a:solidFill>
                <a:latin typeface="Times New Roman" pitchFamily="18" charset="0"/>
                <a:cs typeface="Times New Roman" pitchFamily="18" charset="0"/>
              </a:rPr>
              <a:t>D</a:t>
            </a:r>
            <a:r>
              <a:rPr lang="en-US" sz="4800" i="1" dirty="0" smtClean="0">
                <a:solidFill>
                  <a:schemeClr val="tx2"/>
                </a:solidFill>
                <a:latin typeface="Times New Roman" pitchFamily="18" charset="0"/>
                <a:cs typeface="Times New Roman" pitchFamily="18" charset="0"/>
              </a:rPr>
              <a:t>olorosa </a:t>
            </a:r>
            <a:r>
              <a:rPr lang="en-US" sz="4800" i="1" dirty="0" smtClean="0">
                <a:solidFill>
                  <a:srgbClr val="663300"/>
                </a:solidFill>
                <a:latin typeface="Times New Roman" pitchFamily="18" charset="0"/>
                <a:cs typeface="Times New Roman" pitchFamily="18" charset="0"/>
              </a:rPr>
              <a:t>– </a:t>
            </a:r>
            <a:r>
              <a:rPr lang="en-US" sz="4800" i="1" dirty="0" smtClean="0">
                <a:solidFill>
                  <a:schemeClr val="bg2">
                    <a:lumMod val="40000"/>
                    <a:lumOff val="60000"/>
                  </a:schemeClr>
                </a:solidFill>
                <a:latin typeface="Times New Roman" pitchFamily="18" charset="0"/>
                <a:cs typeface="Times New Roman" pitchFamily="18" charset="0"/>
              </a:rPr>
              <a:t>knowing it might cost you your life?</a:t>
            </a:r>
            <a:endParaRPr lang="en-US" sz="4800" dirty="0">
              <a:solidFill>
                <a:schemeClr val="bg2">
                  <a:lumMod val="40000"/>
                  <a:lumOff val="60000"/>
                </a:schemeClr>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4800" i="1" dirty="0" smtClean="0">
                <a:solidFill>
                  <a:schemeClr val="bg2">
                    <a:lumMod val="40000"/>
                    <a:lumOff val="60000"/>
                  </a:schemeClr>
                </a:solidFill>
                <a:latin typeface="Times New Roman" pitchFamily="18" charset="0"/>
                <a:cs typeface="Times New Roman" pitchFamily="18" charset="0"/>
              </a:rPr>
              <a:t>There are those today in many countries who love Jesus so much that they are willing to walk the via dolorosa with Jesus – at the </a:t>
            </a:r>
            <a:r>
              <a:rPr lang="en-US" sz="4800" i="1" dirty="0" smtClean="0">
                <a:solidFill>
                  <a:schemeClr val="tx2"/>
                </a:solidFill>
                <a:latin typeface="Times New Roman" pitchFamily="18" charset="0"/>
                <a:cs typeface="Times New Roman" pitchFamily="18" charset="0"/>
              </a:rPr>
              <a:t>cost of great persecution, great suffering</a:t>
            </a:r>
            <a:r>
              <a:rPr lang="en-US" sz="4800" i="1" dirty="0" smtClean="0">
                <a:solidFill>
                  <a:srgbClr val="663300"/>
                </a:solidFill>
                <a:latin typeface="Times New Roman" pitchFamily="18" charset="0"/>
                <a:cs typeface="Times New Roman" pitchFamily="18" charset="0"/>
              </a:rPr>
              <a:t>.</a:t>
            </a:r>
            <a:endParaRPr lang="en-US" sz="4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514600"/>
            <a:ext cx="8229600" cy="3611563"/>
          </a:xfrm>
        </p:spPr>
        <p:txBody>
          <a:bodyPr/>
          <a:lstStyle/>
          <a:p>
            <a:r>
              <a:rPr lang="en-US" sz="4000" i="1" dirty="0" smtClean="0">
                <a:solidFill>
                  <a:schemeClr val="bg2">
                    <a:lumMod val="40000"/>
                    <a:lumOff val="60000"/>
                  </a:schemeClr>
                </a:solidFill>
                <a:latin typeface="Times New Roman" pitchFamily="18" charset="0"/>
                <a:cs typeface="Times New Roman" pitchFamily="18" charset="0"/>
              </a:rPr>
              <a:t>Only </a:t>
            </a:r>
            <a:r>
              <a:rPr lang="en-US" sz="4000" i="1" dirty="0" smtClean="0">
                <a:solidFill>
                  <a:schemeClr val="tx2"/>
                </a:solidFill>
                <a:latin typeface="Times New Roman" pitchFamily="18" charset="0"/>
                <a:cs typeface="Times New Roman" pitchFamily="18" charset="0"/>
              </a:rPr>
              <a:t>those who are listening </a:t>
            </a:r>
            <a:r>
              <a:rPr lang="en-US" sz="4000" i="1" dirty="0" smtClean="0">
                <a:solidFill>
                  <a:schemeClr val="bg2">
                    <a:lumMod val="40000"/>
                    <a:lumOff val="60000"/>
                  </a:schemeClr>
                </a:solidFill>
                <a:latin typeface="Times New Roman" pitchFamily="18" charset="0"/>
                <a:cs typeface="Times New Roman" pitchFamily="18" charset="0"/>
              </a:rPr>
              <a:t>will recognize the voice of The Good Shepherd when He calls.</a:t>
            </a:r>
            <a:endParaRPr lang="en-US" sz="4000" dirty="0">
              <a:solidFill>
                <a:schemeClr val="bg2">
                  <a:lumMod val="40000"/>
                  <a:lumOff val="60000"/>
                </a:schemeClr>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800" i="1" dirty="0" smtClean="0">
                <a:solidFill>
                  <a:schemeClr val="bg2">
                    <a:lumMod val="40000"/>
                    <a:lumOff val="60000"/>
                  </a:schemeClr>
                </a:solidFill>
                <a:latin typeface="Times New Roman" pitchFamily="18" charset="0"/>
                <a:cs typeface="Times New Roman" pitchFamily="18" charset="0"/>
              </a:rPr>
              <a:t>Jesus answered them, I told you, and ye believed not: the works that I do in my Father's name, they bear witness of me. </a:t>
            </a:r>
          </a:p>
          <a:p>
            <a:r>
              <a:rPr lang="en-US" sz="2800" i="1" dirty="0" smtClean="0">
                <a:solidFill>
                  <a:schemeClr val="bg2">
                    <a:lumMod val="40000"/>
                    <a:lumOff val="60000"/>
                  </a:schemeClr>
                </a:solidFill>
                <a:latin typeface="Times New Roman" pitchFamily="18" charset="0"/>
                <a:cs typeface="Times New Roman" pitchFamily="18" charset="0"/>
              </a:rPr>
              <a:t>But ye believe not, because ye are not of my sheep, as I said unto you. </a:t>
            </a:r>
          </a:p>
          <a:p>
            <a:r>
              <a:rPr lang="en-US" sz="2800" i="1" dirty="0" smtClean="0">
                <a:solidFill>
                  <a:schemeClr val="bg2">
                    <a:lumMod val="40000"/>
                    <a:lumOff val="60000"/>
                  </a:schemeClr>
                </a:solidFill>
                <a:latin typeface="Times New Roman" pitchFamily="18" charset="0"/>
                <a:cs typeface="Times New Roman" pitchFamily="18" charset="0"/>
              </a:rPr>
              <a:t>My sheep hear my voice, and I know them, and they follow me: </a:t>
            </a:r>
          </a:p>
          <a:p>
            <a:r>
              <a:rPr lang="en-US" sz="2800" i="1" dirty="0" smtClean="0">
                <a:solidFill>
                  <a:schemeClr val="bg2">
                    <a:lumMod val="40000"/>
                    <a:lumOff val="60000"/>
                  </a:schemeClr>
                </a:solidFill>
                <a:latin typeface="Times New Roman" pitchFamily="18" charset="0"/>
                <a:cs typeface="Times New Roman" pitchFamily="18" charset="0"/>
              </a:rPr>
              <a:t>And I give unto them eternal life; and they shall never perish, neither shall any [man] pluck them out of my hand. </a:t>
            </a:r>
          </a:p>
        </p:txBody>
      </p:sp>
      <p:sp>
        <p:nvSpPr>
          <p:cNvPr id="2" name="Title 1"/>
          <p:cNvSpPr>
            <a:spLocks noGrp="1"/>
          </p:cNvSpPr>
          <p:nvPr>
            <p:ph type="title"/>
          </p:nvPr>
        </p:nvSpPr>
        <p:spPr/>
        <p:txBody>
          <a:bodyPr/>
          <a:lstStyle/>
          <a:p>
            <a:r>
              <a:rPr lang="en-US" dirty="0" smtClean="0"/>
              <a:t>John 10.25-28</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4800" i="1" dirty="0" smtClean="0">
                <a:solidFill>
                  <a:schemeClr val="bg2">
                    <a:lumMod val="40000"/>
                    <a:lumOff val="60000"/>
                  </a:schemeClr>
                </a:solidFill>
                <a:latin typeface="Times New Roman" pitchFamily="18" charset="0"/>
                <a:cs typeface="Times New Roman" pitchFamily="18" charset="0"/>
              </a:rPr>
              <a:t>This is great love for the Lord Jesus Christ.  Only those who are </a:t>
            </a:r>
            <a:r>
              <a:rPr lang="en-US" sz="4800" i="1" dirty="0" smtClean="0">
                <a:solidFill>
                  <a:schemeClr val="tx2"/>
                </a:solidFill>
                <a:latin typeface="Times New Roman" pitchFamily="18" charset="0"/>
                <a:cs typeface="Times New Roman" pitchFamily="18" charset="0"/>
              </a:rPr>
              <a:t>living close to the Cross of Christ,</a:t>
            </a:r>
            <a:r>
              <a:rPr lang="en-US" sz="4800" i="1" dirty="0" smtClean="0">
                <a:solidFill>
                  <a:srgbClr val="663300"/>
                </a:solidFill>
                <a:latin typeface="Times New Roman" pitchFamily="18" charset="0"/>
                <a:cs typeface="Times New Roman" pitchFamily="18" charset="0"/>
              </a:rPr>
              <a:t> </a:t>
            </a:r>
            <a:r>
              <a:rPr lang="en-US" sz="4800" i="1" dirty="0" smtClean="0">
                <a:solidFill>
                  <a:schemeClr val="bg2">
                    <a:lumMod val="40000"/>
                    <a:lumOff val="60000"/>
                  </a:schemeClr>
                </a:solidFill>
                <a:latin typeface="Times New Roman" pitchFamily="18" charset="0"/>
                <a:cs typeface="Times New Roman" pitchFamily="18" charset="0"/>
              </a:rPr>
              <a:t>who walk with Him can hear the call – Take up thy cross and follow Me.</a:t>
            </a:r>
            <a:endParaRPr lang="en-US" sz="4800" dirty="0">
              <a:solidFill>
                <a:schemeClr val="bg2">
                  <a:lumMod val="40000"/>
                  <a:lumOff val="60000"/>
                </a:schemeClr>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09800"/>
            <a:ext cx="8229600" cy="3916363"/>
          </a:xfrm>
        </p:spPr>
        <p:txBody>
          <a:bodyPr/>
          <a:lstStyle/>
          <a:p>
            <a:r>
              <a:rPr lang="en-US" sz="4800" i="1" dirty="0" smtClean="0">
                <a:solidFill>
                  <a:schemeClr val="bg2">
                    <a:lumMod val="40000"/>
                    <a:lumOff val="60000"/>
                  </a:schemeClr>
                </a:solidFill>
                <a:latin typeface="Times New Roman" pitchFamily="18" charset="0"/>
                <a:cs typeface="Times New Roman" pitchFamily="18" charset="0"/>
              </a:rPr>
              <a:t>Only those who are abiding in Jesus and He in them will have the courage, the strength to walk with the Lord all the way.</a:t>
            </a:r>
            <a:endParaRPr lang="en-US" sz="4800" dirty="0">
              <a:solidFill>
                <a:schemeClr val="bg2">
                  <a:lumMod val="40000"/>
                  <a:lumOff val="60000"/>
                </a:schemeClr>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idx="1"/>
          </p:nvPr>
        </p:nvSpPr>
        <p:spPr>
          <a:xfrm>
            <a:off x="228600" y="3581400"/>
            <a:ext cx="8686800" cy="2362200"/>
          </a:xfrm>
        </p:spPr>
        <p:txBody>
          <a:bodyPr/>
          <a:lstStyle/>
          <a:p>
            <a:pPr algn="ctr" eaLnBrk="1" hangingPunct="1">
              <a:buFontTx/>
              <a:buNone/>
            </a:pPr>
            <a:r>
              <a:rPr lang="en-US" sz="2400" i="1" dirty="0" smtClean="0">
                <a:latin typeface="Times New Roman" pitchFamily="18" charset="0"/>
                <a:cs typeface="Times New Roman" pitchFamily="18" charset="0"/>
              </a:rPr>
              <a:t>The Rev. Mrs. Dr. Carolyn Cole</a:t>
            </a: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r>
              <a:rPr lang="en-US" i="1" dirty="0" smtClean="0">
                <a:latin typeface="Times New Roman" pitchFamily="18" charset="0"/>
                <a:cs typeface="Times New Roman" pitchFamily="18" charset="0"/>
              </a:rPr>
              <a:t>Christian</a:t>
            </a:r>
          </a:p>
          <a:p>
            <a:pPr algn="ctr" eaLnBrk="1" hangingPunct="1">
              <a:buFontTx/>
              <a:buNone/>
            </a:pPr>
            <a:r>
              <a:rPr lang="en-US" i="1" dirty="0" smtClean="0">
                <a:latin typeface="Times New Roman" pitchFamily="18" charset="0"/>
                <a:cs typeface="Times New Roman" pitchFamily="18" charset="0"/>
              </a:rPr>
              <a:t>Spiritual Director/Retreat Master/Bible Teacher</a:t>
            </a:r>
          </a:p>
        </p:txBody>
      </p:sp>
      <p:sp>
        <p:nvSpPr>
          <p:cNvPr id="3074" name="Rectangle 2"/>
          <p:cNvSpPr>
            <a:spLocks noGrp="1" noChangeArrowheads="1"/>
          </p:cNvSpPr>
          <p:nvPr>
            <p:ph type="title"/>
          </p:nvPr>
        </p:nvSpPr>
        <p:spPr>
          <a:xfrm>
            <a:off x="457200" y="990600"/>
            <a:ext cx="8229600" cy="1524000"/>
          </a:xfrm>
        </p:spPr>
        <p:txBody>
          <a:bodyPr/>
          <a:lstStyle/>
          <a:p>
            <a:pPr eaLnBrk="1" hangingPunct="1"/>
            <a:r>
              <a:rPr lang="en-US" i="1" smtClean="0">
                <a:solidFill>
                  <a:schemeClr val="tx1"/>
                </a:solidFill>
                <a:latin typeface="Times New Roman" pitchFamily="18" charset="0"/>
                <a:cs typeface="Times New Roman" pitchFamily="18" charset="0"/>
              </a:rPr>
              <a:t>The Good Shepherd Ministry</a:t>
            </a:r>
            <a:br>
              <a:rPr lang="en-US" i="1" smtClean="0">
                <a:solidFill>
                  <a:schemeClr val="tx1"/>
                </a:solidFill>
                <a:latin typeface="Times New Roman" pitchFamily="18" charset="0"/>
                <a:cs typeface="Times New Roman" pitchFamily="18" charset="0"/>
              </a:rPr>
            </a:br>
            <a:r>
              <a:rPr lang="en-US" sz="4000" i="1" smtClean="0">
                <a:solidFill>
                  <a:schemeClr val="tx1"/>
                </a:solidFill>
                <a:latin typeface="Times New Roman" pitchFamily="18" charset="0"/>
                <a:cs typeface="Times New Roman" pitchFamily="18" charset="0"/>
              </a:rPr>
              <a:t>Psalm 23</a:t>
            </a:r>
            <a:endParaRPr lang="en-US" i="1" smtClean="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362200"/>
            <a:ext cx="8229600" cy="3763963"/>
          </a:xfrm>
        </p:spPr>
        <p:txBody>
          <a:bodyPr/>
          <a:lstStyle/>
          <a:p>
            <a:r>
              <a:rPr lang="en-US" sz="4800" i="1" dirty="0" smtClean="0">
                <a:solidFill>
                  <a:schemeClr val="bg2">
                    <a:lumMod val="40000"/>
                    <a:lumOff val="60000"/>
                  </a:schemeClr>
                </a:solidFill>
                <a:latin typeface="Times New Roman" pitchFamily="18" charset="0"/>
                <a:cs typeface="Times New Roman" pitchFamily="18" charset="0"/>
              </a:rPr>
              <a:t>Revelation speaks much about the </a:t>
            </a:r>
            <a:r>
              <a:rPr lang="en-US" sz="4800" i="1" dirty="0" smtClean="0">
                <a:solidFill>
                  <a:schemeClr val="tx2"/>
                </a:solidFill>
                <a:latin typeface="Times New Roman" pitchFamily="18" charset="0"/>
                <a:cs typeface="Times New Roman" pitchFamily="18" charset="0"/>
              </a:rPr>
              <a:t>one who </a:t>
            </a:r>
            <a:r>
              <a:rPr lang="en-US" sz="4800" i="1" dirty="0" err="1" smtClean="0">
                <a:solidFill>
                  <a:schemeClr val="tx2"/>
                </a:solidFill>
                <a:latin typeface="Times New Roman" pitchFamily="18" charset="0"/>
                <a:cs typeface="Times New Roman" pitchFamily="18" charset="0"/>
              </a:rPr>
              <a:t>who</a:t>
            </a:r>
            <a:r>
              <a:rPr lang="en-US" sz="4800" i="1" dirty="0" smtClean="0">
                <a:solidFill>
                  <a:schemeClr val="tx2"/>
                </a:solidFill>
                <a:latin typeface="Times New Roman" pitchFamily="18" charset="0"/>
                <a:cs typeface="Times New Roman" pitchFamily="18" charset="0"/>
              </a:rPr>
              <a:t> overcomes to the end</a:t>
            </a:r>
            <a:r>
              <a:rPr lang="en-US" sz="4800" i="1" dirty="0" smtClean="0">
                <a:solidFill>
                  <a:srgbClr val="663300"/>
                </a:solidFill>
                <a:latin typeface="Times New Roman" pitchFamily="18" charset="0"/>
                <a:cs typeface="Times New Roman" pitchFamily="18" charset="0"/>
              </a:rPr>
              <a:t>.  </a:t>
            </a:r>
            <a:endParaRPr lang="en-US" sz="4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0"/>
            <a:ext cx="8229600" cy="3840163"/>
          </a:xfrm>
        </p:spPr>
        <p:txBody>
          <a:bodyPr>
            <a:normAutofit/>
          </a:bodyPr>
          <a:lstStyle/>
          <a:p>
            <a:r>
              <a:rPr lang="en-US" sz="3600" i="1" dirty="0" smtClean="0">
                <a:solidFill>
                  <a:schemeClr val="bg2">
                    <a:lumMod val="40000"/>
                    <a:lumOff val="60000"/>
                  </a:schemeClr>
                </a:solidFill>
                <a:latin typeface="Times New Roman" pitchFamily="18" charset="0"/>
                <a:cs typeface="Times New Roman" pitchFamily="18" charset="0"/>
              </a:rPr>
              <a:t>He that </a:t>
            </a:r>
            <a:r>
              <a:rPr lang="en-US" sz="3600" i="1" dirty="0" err="1" smtClean="0">
                <a:solidFill>
                  <a:schemeClr val="bg2">
                    <a:lumMod val="40000"/>
                    <a:lumOff val="60000"/>
                  </a:schemeClr>
                </a:solidFill>
                <a:latin typeface="Times New Roman" pitchFamily="18" charset="0"/>
                <a:cs typeface="Times New Roman" pitchFamily="18" charset="0"/>
              </a:rPr>
              <a:t>overcometh</a:t>
            </a:r>
            <a:r>
              <a:rPr lang="en-US" sz="3600" i="1" dirty="0" smtClean="0">
                <a:solidFill>
                  <a:schemeClr val="bg2">
                    <a:lumMod val="40000"/>
                    <a:lumOff val="60000"/>
                  </a:schemeClr>
                </a:solidFill>
                <a:latin typeface="Times New Roman" pitchFamily="18" charset="0"/>
                <a:cs typeface="Times New Roman" pitchFamily="18" charset="0"/>
              </a:rPr>
              <a:t>, the same shall be clothed in white raiment; and I will not blot out his name out of the book of life, but I will confess his name before my Father, and before his angels. </a:t>
            </a:r>
          </a:p>
        </p:txBody>
      </p:sp>
      <p:sp>
        <p:nvSpPr>
          <p:cNvPr id="2" name="Title 1"/>
          <p:cNvSpPr>
            <a:spLocks noGrp="1"/>
          </p:cNvSpPr>
          <p:nvPr>
            <p:ph type="title"/>
          </p:nvPr>
        </p:nvSpPr>
        <p:spPr/>
        <p:txBody>
          <a:bodyPr/>
          <a:lstStyle/>
          <a:p>
            <a:r>
              <a:rPr lang="en-US" dirty="0" smtClean="0"/>
              <a:t>Revelation 3.5</a:t>
            </a:r>
            <a:endParaRPr lang="en-US" i="1" dirty="0">
              <a:solidFill>
                <a:srgbClr val="663300"/>
              </a:solidFill>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sz="3600" i="1" dirty="0" smtClean="0">
                <a:solidFill>
                  <a:schemeClr val="bg2">
                    <a:lumMod val="40000"/>
                    <a:lumOff val="60000"/>
                  </a:schemeClr>
                </a:solidFill>
                <a:latin typeface="Times New Roman" pitchFamily="18" charset="0"/>
                <a:cs typeface="Times New Roman" pitchFamily="18" charset="0"/>
              </a:rPr>
              <a:t>And Jesus, walking by the sea of Galilee, saw two brethren, Simon called Peter, and Andrew his brother, casting a net into the sea: for they were fishers. </a:t>
            </a:r>
          </a:p>
          <a:p>
            <a:r>
              <a:rPr lang="en-US" sz="3600" i="1" dirty="0" smtClean="0">
                <a:solidFill>
                  <a:schemeClr val="bg2">
                    <a:lumMod val="40000"/>
                    <a:lumOff val="60000"/>
                  </a:schemeClr>
                </a:solidFill>
                <a:latin typeface="Times New Roman" pitchFamily="18" charset="0"/>
                <a:cs typeface="Times New Roman" pitchFamily="18" charset="0"/>
              </a:rPr>
              <a:t>And he </a:t>
            </a:r>
            <a:r>
              <a:rPr lang="en-US" sz="3600" i="1" dirty="0" err="1" smtClean="0">
                <a:solidFill>
                  <a:schemeClr val="bg2">
                    <a:lumMod val="40000"/>
                    <a:lumOff val="60000"/>
                  </a:schemeClr>
                </a:solidFill>
                <a:latin typeface="Times New Roman" pitchFamily="18" charset="0"/>
                <a:cs typeface="Times New Roman" pitchFamily="18" charset="0"/>
              </a:rPr>
              <a:t>saith</a:t>
            </a:r>
            <a:r>
              <a:rPr lang="en-US" sz="3600" i="1" dirty="0" smtClean="0">
                <a:solidFill>
                  <a:schemeClr val="bg2">
                    <a:lumMod val="40000"/>
                    <a:lumOff val="60000"/>
                  </a:schemeClr>
                </a:solidFill>
                <a:latin typeface="Times New Roman" pitchFamily="18" charset="0"/>
                <a:cs typeface="Times New Roman" pitchFamily="18" charset="0"/>
              </a:rPr>
              <a:t> unto them, Follow me, and I will make you fishers of men. </a:t>
            </a:r>
          </a:p>
          <a:p>
            <a:r>
              <a:rPr lang="en-US" sz="3600" i="1" dirty="0" smtClean="0">
                <a:solidFill>
                  <a:schemeClr val="bg2">
                    <a:lumMod val="40000"/>
                    <a:lumOff val="60000"/>
                  </a:schemeClr>
                </a:solidFill>
                <a:latin typeface="Times New Roman" pitchFamily="18" charset="0"/>
                <a:cs typeface="Times New Roman" pitchFamily="18" charset="0"/>
              </a:rPr>
              <a:t>And they straightway left [their] nets, and followed him. </a:t>
            </a:r>
          </a:p>
        </p:txBody>
      </p:sp>
      <p:sp>
        <p:nvSpPr>
          <p:cNvPr id="2" name="Title 1"/>
          <p:cNvSpPr>
            <a:spLocks noGrp="1"/>
          </p:cNvSpPr>
          <p:nvPr>
            <p:ph type="title"/>
          </p:nvPr>
        </p:nvSpPr>
        <p:spPr/>
        <p:txBody>
          <a:bodyPr>
            <a:normAutofit/>
          </a:bodyPr>
          <a:lstStyle/>
          <a:p>
            <a:r>
              <a:rPr lang="en-US" dirty="0" smtClean="0"/>
              <a:t>Matthew 4.18-20</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438400"/>
            <a:ext cx="8229600" cy="3687763"/>
          </a:xfrm>
        </p:spPr>
        <p:txBody>
          <a:bodyPr/>
          <a:lstStyle/>
          <a:p>
            <a:r>
              <a:rPr lang="en-US" sz="3600" i="1" dirty="0" smtClean="0">
                <a:solidFill>
                  <a:schemeClr val="bg2">
                    <a:lumMod val="40000"/>
                    <a:lumOff val="60000"/>
                  </a:schemeClr>
                </a:solidFill>
                <a:latin typeface="Times New Roman" pitchFamily="18" charset="0"/>
                <a:cs typeface="Times New Roman" pitchFamily="18" charset="0"/>
              </a:rPr>
              <a:t>And as Jesus passed forth from thence, he saw a man, named Matthew, sitting at the receipt of custom: and he </a:t>
            </a:r>
            <a:r>
              <a:rPr lang="en-US" sz="3600" i="1" dirty="0" err="1" smtClean="0">
                <a:solidFill>
                  <a:schemeClr val="bg2">
                    <a:lumMod val="40000"/>
                    <a:lumOff val="60000"/>
                  </a:schemeClr>
                </a:solidFill>
                <a:latin typeface="Times New Roman" pitchFamily="18" charset="0"/>
                <a:cs typeface="Times New Roman" pitchFamily="18" charset="0"/>
              </a:rPr>
              <a:t>saith</a:t>
            </a:r>
            <a:r>
              <a:rPr lang="en-US" sz="3600" i="1" dirty="0" smtClean="0">
                <a:solidFill>
                  <a:schemeClr val="bg2">
                    <a:lumMod val="40000"/>
                    <a:lumOff val="60000"/>
                  </a:schemeClr>
                </a:solidFill>
                <a:latin typeface="Times New Roman" pitchFamily="18" charset="0"/>
                <a:cs typeface="Times New Roman" pitchFamily="18" charset="0"/>
              </a:rPr>
              <a:t> unto him, Follow me. And he arose, and followed him</a:t>
            </a:r>
            <a:r>
              <a:rPr lang="en-US" sz="3600" i="1" dirty="0" smtClean="0">
                <a:solidFill>
                  <a:srgbClr val="663300"/>
                </a:solidFill>
                <a:latin typeface="Times New Roman" pitchFamily="18" charset="0"/>
                <a:cs typeface="Times New Roman" pitchFamily="18" charset="0"/>
              </a:rPr>
              <a:t>. </a:t>
            </a:r>
          </a:p>
        </p:txBody>
      </p:sp>
      <p:sp>
        <p:nvSpPr>
          <p:cNvPr id="2" name="Title 1"/>
          <p:cNvSpPr>
            <a:spLocks noGrp="1"/>
          </p:cNvSpPr>
          <p:nvPr>
            <p:ph type="title"/>
          </p:nvPr>
        </p:nvSpPr>
        <p:spPr/>
        <p:txBody>
          <a:bodyPr/>
          <a:lstStyle/>
          <a:p>
            <a:r>
              <a:rPr lang="en-US" dirty="0" smtClean="0"/>
              <a:t>Matthew 9.9</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81200"/>
            <a:ext cx="8229600" cy="4144963"/>
          </a:xfrm>
        </p:spPr>
        <p:txBody>
          <a:bodyPr>
            <a:noAutofit/>
          </a:bodyPr>
          <a:lstStyle/>
          <a:p>
            <a:r>
              <a:rPr lang="en-US" sz="3000" i="1" dirty="0" smtClean="0">
                <a:solidFill>
                  <a:schemeClr val="bg2">
                    <a:lumMod val="40000"/>
                    <a:lumOff val="60000"/>
                  </a:schemeClr>
                </a:solidFill>
                <a:latin typeface="Times New Roman" pitchFamily="18" charset="0"/>
                <a:cs typeface="Times New Roman" pitchFamily="18" charset="0"/>
              </a:rPr>
              <a:t>Then said Jesus unto his disciples, If any [man] will come after me, let him deny himself, and take up his cross, and follow me. </a:t>
            </a:r>
          </a:p>
          <a:p>
            <a:r>
              <a:rPr lang="en-US" sz="3000" i="1" dirty="0" smtClean="0">
                <a:solidFill>
                  <a:schemeClr val="bg2">
                    <a:lumMod val="40000"/>
                    <a:lumOff val="60000"/>
                  </a:schemeClr>
                </a:solidFill>
                <a:latin typeface="Times New Roman" pitchFamily="18" charset="0"/>
                <a:cs typeface="Times New Roman" pitchFamily="18" charset="0"/>
              </a:rPr>
              <a:t>For whosoever will save his life shall lose it: and whosoever will lose his life for my sake shall find it. </a:t>
            </a:r>
          </a:p>
          <a:p>
            <a:r>
              <a:rPr lang="en-US" sz="3000" i="1" dirty="0" smtClean="0">
                <a:solidFill>
                  <a:schemeClr val="bg2">
                    <a:lumMod val="40000"/>
                    <a:lumOff val="60000"/>
                  </a:schemeClr>
                </a:solidFill>
                <a:latin typeface="Times New Roman" pitchFamily="18" charset="0"/>
                <a:cs typeface="Times New Roman" pitchFamily="18" charset="0"/>
              </a:rPr>
              <a:t>For what is a man profited, if he shall gain the whole world, and lose his own soul? or what shall a man give in exchange for his soul? </a:t>
            </a:r>
          </a:p>
        </p:txBody>
      </p:sp>
      <p:sp>
        <p:nvSpPr>
          <p:cNvPr id="2" name="Title 1"/>
          <p:cNvSpPr>
            <a:spLocks noGrp="1"/>
          </p:cNvSpPr>
          <p:nvPr>
            <p:ph type="title"/>
          </p:nvPr>
        </p:nvSpPr>
        <p:spPr/>
        <p:txBody>
          <a:bodyPr>
            <a:normAutofit/>
          </a:bodyPr>
          <a:lstStyle/>
          <a:p>
            <a:r>
              <a:rPr lang="en-US" dirty="0" smtClean="0"/>
              <a:t>Matthew 16.24-26</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362200"/>
            <a:ext cx="8229600" cy="3763963"/>
          </a:xfrm>
        </p:spPr>
        <p:txBody>
          <a:bodyPr/>
          <a:lstStyle/>
          <a:p>
            <a:r>
              <a:rPr lang="en-US" sz="3600" i="1" dirty="0" smtClean="0">
                <a:solidFill>
                  <a:schemeClr val="bg2">
                    <a:lumMod val="40000"/>
                    <a:lumOff val="60000"/>
                  </a:schemeClr>
                </a:solidFill>
                <a:latin typeface="Times New Roman" pitchFamily="18" charset="0"/>
                <a:cs typeface="Times New Roman" pitchFamily="18" charset="0"/>
              </a:rPr>
              <a:t>Jesus said unto him, If thou wilt be perfect, go [and] sell that thou hast, and give to the poor, and thou </a:t>
            </a:r>
            <a:r>
              <a:rPr lang="en-US" sz="3600" i="1" dirty="0" err="1" smtClean="0">
                <a:solidFill>
                  <a:schemeClr val="bg2">
                    <a:lumMod val="40000"/>
                    <a:lumOff val="60000"/>
                  </a:schemeClr>
                </a:solidFill>
                <a:latin typeface="Times New Roman" pitchFamily="18" charset="0"/>
                <a:cs typeface="Times New Roman" pitchFamily="18" charset="0"/>
              </a:rPr>
              <a:t>shalt</a:t>
            </a:r>
            <a:r>
              <a:rPr lang="en-US" sz="3600" i="1" dirty="0" smtClean="0">
                <a:solidFill>
                  <a:schemeClr val="bg2">
                    <a:lumMod val="40000"/>
                    <a:lumOff val="60000"/>
                  </a:schemeClr>
                </a:solidFill>
                <a:latin typeface="Times New Roman" pitchFamily="18" charset="0"/>
                <a:cs typeface="Times New Roman" pitchFamily="18" charset="0"/>
              </a:rPr>
              <a:t> have treasure in heaven: and come [and] follow me</a:t>
            </a:r>
            <a:r>
              <a:rPr lang="en-US" sz="3600" i="1" dirty="0" smtClean="0">
                <a:solidFill>
                  <a:srgbClr val="663300"/>
                </a:solidFill>
                <a:latin typeface="Times New Roman" pitchFamily="18" charset="0"/>
                <a:cs typeface="Times New Roman" pitchFamily="18" charset="0"/>
              </a:rPr>
              <a:t>. </a:t>
            </a:r>
          </a:p>
        </p:txBody>
      </p:sp>
      <p:sp>
        <p:nvSpPr>
          <p:cNvPr id="2" name="Title 1"/>
          <p:cNvSpPr>
            <a:spLocks noGrp="1"/>
          </p:cNvSpPr>
          <p:nvPr>
            <p:ph type="title"/>
          </p:nvPr>
        </p:nvSpPr>
        <p:spPr/>
        <p:txBody>
          <a:bodyPr/>
          <a:lstStyle/>
          <a:p>
            <a:r>
              <a:rPr lang="en-US" dirty="0" smtClean="0"/>
              <a:t>Matthew 19.21</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514600"/>
            <a:ext cx="8229600" cy="3611563"/>
          </a:xfrm>
        </p:spPr>
        <p:txBody>
          <a:bodyPr/>
          <a:lstStyle/>
          <a:p>
            <a:r>
              <a:rPr lang="en-US" sz="3600" i="1" dirty="0" smtClean="0">
                <a:solidFill>
                  <a:schemeClr val="bg2">
                    <a:lumMod val="40000"/>
                    <a:lumOff val="60000"/>
                  </a:schemeClr>
                </a:solidFill>
                <a:latin typeface="Times New Roman" pitchFamily="18" charset="0"/>
                <a:cs typeface="Times New Roman" pitchFamily="18" charset="0"/>
              </a:rPr>
              <a:t>And as he passed by, he saw Levi the [son] of </a:t>
            </a:r>
            <a:r>
              <a:rPr lang="en-US" sz="3600" i="1" dirty="0" err="1" smtClean="0">
                <a:solidFill>
                  <a:schemeClr val="bg2">
                    <a:lumMod val="40000"/>
                    <a:lumOff val="60000"/>
                  </a:schemeClr>
                </a:solidFill>
                <a:latin typeface="Times New Roman" pitchFamily="18" charset="0"/>
                <a:cs typeface="Times New Roman" pitchFamily="18" charset="0"/>
              </a:rPr>
              <a:t>Alphaeus</a:t>
            </a:r>
            <a:r>
              <a:rPr lang="en-US" sz="3600" i="1" dirty="0" smtClean="0">
                <a:solidFill>
                  <a:schemeClr val="bg2">
                    <a:lumMod val="40000"/>
                    <a:lumOff val="60000"/>
                  </a:schemeClr>
                </a:solidFill>
                <a:latin typeface="Times New Roman" pitchFamily="18" charset="0"/>
                <a:cs typeface="Times New Roman" pitchFamily="18" charset="0"/>
              </a:rPr>
              <a:t> sitting at the receipt of custom, and said unto him, Follow me. And he arose and followed him</a:t>
            </a:r>
            <a:r>
              <a:rPr lang="en-US" sz="3600" i="1" dirty="0" smtClean="0">
                <a:solidFill>
                  <a:srgbClr val="663300"/>
                </a:solidFill>
                <a:latin typeface="Times New Roman" pitchFamily="18" charset="0"/>
                <a:cs typeface="Times New Roman" pitchFamily="18" charset="0"/>
              </a:rPr>
              <a:t>. </a:t>
            </a:r>
          </a:p>
        </p:txBody>
      </p:sp>
      <p:sp>
        <p:nvSpPr>
          <p:cNvPr id="2" name="Title 1"/>
          <p:cNvSpPr>
            <a:spLocks noGrp="1"/>
          </p:cNvSpPr>
          <p:nvPr>
            <p:ph type="title"/>
          </p:nvPr>
        </p:nvSpPr>
        <p:spPr/>
        <p:txBody>
          <a:bodyPr/>
          <a:lstStyle/>
          <a:p>
            <a:r>
              <a:rPr lang="en-US" dirty="0" smtClean="0"/>
              <a:t>Mark 2.14</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09800"/>
            <a:ext cx="8229600" cy="3916363"/>
          </a:xfrm>
        </p:spPr>
        <p:txBody>
          <a:bodyPr/>
          <a:lstStyle/>
          <a:p>
            <a:r>
              <a:rPr lang="en-US" sz="3600" i="1" dirty="0" smtClean="0">
                <a:solidFill>
                  <a:schemeClr val="bg2">
                    <a:lumMod val="40000"/>
                    <a:lumOff val="60000"/>
                  </a:schemeClr>
                </a:solidFill>
                <a:latin typeface="Times New Roman" pitchFamily="18" charset="0"/>
                <a:cs typeface="Times New Roman" pitchFamily="18" charset="0"/>
              </a:rPr>
              <a:t>And when he had called the people [unto him] with his disciples also, he said unto them, Whosoever will come after me, let him deny himself, and take up his cross, and follow me. </a:t>
            </a:r>
          </a:p>
        </p:txBody>
      </p:sp>
      <p:sp>
        <p:nvSpPr>
          <p:cNvPr id="2" name="Title 1"/>
          <p:cNvSpPr>
            <a:spLocks noGrp="1"/>
          </p:cNvSpPr>
          <p:nvPr>
            <p:ph type="title"/>
          </p:nvPr>
        </p:nvSpPr>
        <p:spPr/>
        <p:txBody>
          <a:bodyPr/>
          <a:lstStyle/>
          <a:p>
            <a:r>
              <a:rPr lang="en-US" dirty="0" smtClean="0"/>
              <a:t>Mark 8.34</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33600"/>
            <a:ext cx="8229600" cy="3992563"/>
          </a:xfrm>
        </p:spPr>
        <p:txBody>
          <a:bodyPr/>
          <a:lstStyle/>
          <a:p>
            <a:r>
              <a:rPr lang="en-US" sz="3600" i="1" dirty="0" smtClean="0">
                <a:solidFill>
                  <a:schemeClr val="bg2">
                    <a:lumMod val="40000"/>
                    <a:lumOff val="60000"/>
                  </a:schemeClr>
                </a:solidFill>
                <a:latin typeface="Times New Roman" pitchFamily="18" charset="0"/>
                <a:cs typeface="Times New Roman" pitchFamily="18" charset="0"/>
              </a:rPr>
              <a:t>Then Jesus beholding him loved him, and said unto him, One thing thou </a:t>
            </a:r>
            <a:r>
              <a:rPr lang="en-US" sz="3600" i="1" dirty="0" err="1" smtClean="0">
                <a:solidFill>
                  <a:schemeClr val="bg2">
                    <a:lumMod val="40000"/>
                    <a:lumOff val="60000"/>
                  </a:schemeClr>
                </a:solidFill>
                <a:latin typeface="Times New Roman" pitchFamily="18" charset="0"/>
                <a:cs typeface="Times New Roman" pitchFamily="18" charset="0"/>
              </a:rPr>
              <a:t>lackest</a:t>
            </a:r>
            <a:r>
              <a:rPr lang="en-US" sz="3600" i="1" dirty="0" smtClean="0">
                <a:solidFill>
                  <a:schemeClr val="bg2">
                    <a:lumMod val="40000"/>
                    <a:lumOff val="60000"/>
                  </a:schemeClr>
                </a:solidFill>
                <a:latin typeface="Times New Roman" pitchFamily="18" charset="0"/>
                <a:cs typeface="Times New Roman" pitchFamily="18" charset="0"/>
              </a:rPr>
              <a:t>: go thy way, sell whatsoever thou hast, and give to the poor, and thou </a:t>
            </a:r>
            <a:r>
              <a:rPr lang="en-US" sz="3600" i="1" dirty="0" err="1" smtClean="0">
                <a:solidFill>
                  <a:schemeClr val="bg2">
                    <a:lumMod val="40000"/>
                    <a:lumOff val="60000"/>
                  </a:schemeClr>
                </a:solidFill>
                <a:latin typeface="Times New Roman" pitchFamily="18" charset="0"/>
                <a:cs typeface="Times New Roman" pitchFamily="18" charset="0"/>
              </a:rPr>
              <a:t>shalt</a:t>
            </a:r>
            <a:r>
              <a:rPr lang="en-US" sz="3600" i="1" dirty="0" smtClean="0">
                <a:solidFill>
                  <a:schemeClr val="bg2">
                    <a:lumMod val="40000"/>
                    <a:lumOff val="60000"/>
                  </a:schemeClr>
                </a:solidFill>
                <a:latin typeface="Times New Roman" pitchFamily="18" charset="0"/>
                <a:cs typeface="Times New Roman" pitchFamily="18" charset="0"/>
              </a:rPr>
              <a:t> have treasure in heaven: and come, take up the cross, and follow me</a:t>
            </a:r>
            <a:r>
              <a:rPr lang="en-US" sz="3600" i="1" dirty="0" smtClean="0">
                <a:solidFill>
                  <a:srgbClr val="663300"/>
                </a:solidFill>
                <a:latin typeface="Times New Roman" pitchFamily="18" charset="0"/>
                <a:cs typeface="Times New Roman" pitchFamily="18" charset="0"/>
              </a:rPr>
              <a:t>. </a:t>
            </a:r>
          </a:p>
        </p:txBody>
      </p:sp>
      <p:sp>
        <p:nvSpPr>
          <p:cNvPr id="2" name="Title 1"/>
          <p:cNvSpPr>
            <a:spLocks noGrp="1"/>
          </p:cNvSpPr>
          <p:nvPr>
            <p:ph type="title"/>
          </p:nvPr>
        </p:nvSpPr>
        <p:spPr/>
        <p:txBody>
          <a:bodyPr/>
          <a:lstStyle/>
          <a:p>
            <a:r>
              <a:rPr lang="en-US" dirty="0" smtClean="0"/>
              <a:t>Mark 10.21</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362200"/>
            <a:ext cx="8229600" cy="3763963"/>
          </a:xfrm>
        </p:spPr>
        <p:txBody>
          <a:bodyPr/>
          <a:lstStyle/>
          <a:p>
            <a:r>
              <a:rPr lang="en-US" sz="3600" i="1" dirty="0" smtClean="0">
                <a:solidFill>
                  <a:schemeClr val="bg2">
                    <a:lumMod val="40000"/>
                    <a:lumOff val="60000"/>
                  </a:schemeClr>
                </a:solidFill>
                <a:latin typeface="Times New Roman" pitchFamily="18" charset="0"/>
                <a:cs typeface="Times New Roman" pitchFamily="18" charset="0"/>
              </a:rPr>
              <a:t>And after these things he went forth, and saw a publican, named Levi, sitting at the receipt of custom: and he said unto him, Follow me. </a:t>
            </a:r>
          </a:p>
        </p:txBody>
      </p:sp>
      <p:sp>
        <p:nvSpPr>
          <p:cNvPr id="2" name="Title 1"/>
          <p:cNvSpPr>
            <a:spLocks noGrp="1"/>
          </p:cNvSpPr>
          <p:nvPr>
            <p:ph type="title"/>
          </p:nvPr>
        </p:nvSpPr>
        <p:spPr/>
        <p:txBody>
          <a:bodyPr/>
          <a:lstStyle/>
          <a:p>
            <a:r>
              <a:rPr lang="en-US" dirty="0" smtClean="0"/>
              <a:t>Luke 5.27</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idx="1"/>
          </p:nvPr>
        </p:nvSpPr>
        <p:spPr>
          <a:xfrm>
            <a:off x="228600" y="3581400"/>
            <a:ext cx="8686800" cy="2362200"/>
          </a:xfrm>
        </p:spPr>
        <p:txBody>
          <a:bodyPr/>
          <a:lstStyle/>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r>
              <a:rPr lang="en-US" i="1" dirty="0" smtClean="0">
                <a:latin typeface="Times New Roman" pitchFamily="18" charset="0"/>
                <a:cs typeface="Times New Roman" pitchFamily="18" charset="0"/>
              </a:rPr>
              <a:t>Walking in Wholeness and Holiness</a:t>
            </a:r>
            <a:endParaRPr lang="en-US" dirty="0" smtClean="0">
              <a:latin typeface="Times New Roman" pitchFamily="18" charset="0"/>
              <a:cs typeface="Times New Roman" pitchFamily="18" charset="0"/>
            </a:endParaRPr>
          </a:p>
        </p:txBody>
      </p:sp>
      <p:sp>
        <p:nvSpPr>
          <p:cNvPr id="4098" name="Rectangle 2"/>
          <p:cNvSpPr>
            <a:spLocks noGrp="1" noChangeArrowheads="1"/>
          </p:cNvSpPr>
          <p:nvPr>
            <p:ph type="title"/>
          </p:nvPr>
        </p:nvSpPr>
        <p:spPr>
          <a:xfrm>
            <a:off x="457200" y="990600"/>
            <a:ext cx="8229600" cy="1524000"/>
          </a:xfrm>
        </p:spPr>
        <p:txBody>
          <a:bodyPr/>
          <a:lstStyle/>
          <a:p>
            <a:pPr eaLnBrk="1" hangingPunct="1"/>
            <a:r>
              <a:rPr lang="en-US" i="1" smtClean="0">
                <a:solidFill>
                  <a:schemeClr val="tx1"/>
                </a:solidFill>
                <a:latin typeface="Times New Roman" pitchFamily="18" charset="0"/>
                <a:cs typeface="Times New Roman" pitchFamily="18" charset="0"/>
              </a:rPr>
              <a:t>The Good Shepherd Ministry</a:t>
            </a:r>
            <a:br>
              <a:rPr lang="en-US" i="1" smtClean="0">
                <a:solidFill>
                  <a:schemeClr val="tx1"/>
                </a:solidFill>
                <a:latin typeface="Times New Roman" pitchFamily="18" charset="0"/>
                <a:cs typeface="Times New Roman" pitchFamily="18" charset="0"/>
              </a:rPr>
            </a:br>
            <a:r>
              <a:rPr lang="en-US" sz="4000" i="1" smtClean="0">
                <a:solidFill>
                  <a:schemeClr val="tx1"/>
                </a:solidFill>
                <a:latin typeface="Times New Roman" pitchFamily="18" charset="0"/>
                <a:cs typeface="Times New Roman" pitchFamily="18" charset="0"/>
              </a:rPr>
              <a:t>Psalm 23</a:t>
            </a:r>
            <a:endParaRPr lang="en-US" i="1" smtClean="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438400"/>
            <a:ext cx="8229600" cy="3687763"/>
          </a:xfrm>
        </p:spPr>
        <p:txBody>
          <a:bodyPr/>
          <a:lstStyle/>
          <a:p>
            <a:r>
              <a:rPr lang="en-US" sz="4000" i="1" dirty="0" smtClean="0">
                <a:solidFill>
                  <a:schemeClr val="bg2">
                    <a:lumMod val="40000"/>
                    <a:lumOff val="60000"/>
                  </a:schemeClr>
                </a:solidFill>
                <a:latin typeface="Times New Roman" pitchFamily="18" charset="0"/>
                <a:cs typeface="Times New Roman" pitchFamily="18" charset="0"/>
              </a:rPr>
              <a:t>And he said to [them] all, If any [man] will come after me, let him deny himself, and take up his cross </a:t>
            </a:r>
            <a:r>
              <a:rPr lang="en-US" sz="4000" b="1" i="1" dirty="0" smtClean="0">
                <a:solidFill>
                  <a:schemeClr val="bg2">
                    <a:lumMod val="40000"/>
                    <a:lumOff val="60000"/>
                  </a:schemeClr>
                </a:solidFill>
                <a:latin typeface="Times New Roman" pitchFamily="18" charset="0"/>
                <a:cs typeface="Times New Roman" pitchFamily="18" charset="0"/>
              </a:rPr>
              <a:t>daily</a:t>
            </a:r>
            <a:r>
              <a:rPr lang="en-US" sz="4000" i="1" dirty="0" smtClean="0">
                <a:solidFill>
                  <a:schemeClr val="bg2">
                    <a:lumMod val="40000"/>
                    <a:lumOff val="60000"/>
                  </a:schemeClr>
                </a:solidFill>
                <a:latin typeface="Times New Roman" pitchFamily="18" charset="0"/>
                <a:cs typeface="Times New Roman" pitchFamily="18" charset="0"/>
              </a:rPr>
              <a:t>, and follow me. </a:t>
            </a:r>
          </a:p>
        </p:txBody>
      </p:sp>
      <p:sp>
        <p:nvSpPr>
          <p:cNvPr id="2" name="Title 1"/>
          <p:cNvSpPr>
            <a:spLocks noGrp="1"/>
          </p:cNvSpPr>
          <p:nvPr>
            <p:ph type="title"/>
          </p:nvPr>
        </p:nvSpPr>
        <p:spPr/>
        <p:txBody>
          <a:bodyPr/>
          <a:lstStyle/>
          <a:p>
            <a:r>
              <a:rPr lang="en-US" dirty="0" smtClean="0"/>
              <a:t>Luke 9.23</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0"/>
            <a:ext cx="8229600" cy="3840163"/>
          </a:xfrm>
        </p:spPr>
        <p:txBody>
          <a:bodyPr/>
          <a:lstStyle/>
          <a:p>
            <a:r>
              <a:rPr lang="en-US" sz="3600" i="1" dirty="0" smtClean="0">
                <a:solidFill>
                  <a:schemeClr val="bg2">
                    <a:lumMod val="40000"/>
                    <a:lumOff val="60000"/>
                  </a:schemeClr>
                </a:solidFill>
                <a:latin typeface="Times New Roman" pitchFamily="18" charset="0"/>
                <a:cs typeface="Times New Roman" pitchFamily="18" charset="0"/>
              </a:rPr>
              <a:t>Now when Jesus heard these things, he said unto him, Yet </a:t>
            </a:r>
            <a:r>
              <a:rPr lang="en-US" sz="3600" i="1" dirty="0" err="1" smtClean="0">
                <a:solidFill>
                  <a:schemeClr val="bg2">
                    <a:lumMod val="40000"/>
                    <a:lumOff val="60000"/>
                  </a:schemeClr>
                </a:solidFill>
                <a:latin typeface="Times New Roman" pitchFamily="18" charset="0"/>
                <a:cs typeface="Times New Roman" pitchFamily="18" charset="0"/>
              </a:rPr>
              <a:t>lackest</a:t>
            </a:r>
            <a:r>
              <a:rPr lang="en-US" sz="3600" i="1" dirty="0" smtClean="0">
                <a:solidFill>
                  <a:schemeClr val="bg2">
                    <a:lumMod val="40000"/>
                    <a:lumOff val="60000"/>
                  </a:schemeClr>
                </a:solidFill>
                <a:latin typeface="Times New Roman" pitchFamily="18" charset="0"/>
                <a:cs typeface="Times New Roman" pitchFamily="18" charset="0"/>
              </a:rPr>
              <a:t> thou one thing: sell all that thou hast, and distribute unto the poor, and thou </a:t>
            </a:r>
            <a:r>
              <a:rPr lang="en-US" sz="3600" i="1" dirty="0" err="1" smtClean="0">
                <a:solidFill>
                  <a:schemeClr val="bg2">
                    <a:lumMod val="40000"/>
                    <a:lumOff val="60000"/>
                  </a:schemeClr>
                </a:solidFill>
                <a:latin typeface="Times New Roman" pitchFamily="18" charset="0"/>
                <a:cs typeface="Times New Roman" pitchFamily="18" charset="0"/>
              </a:rPr>
              <a:t>shalt</a:t>
            </a:r>
            <a:r>
              <a:rPr lang="en-US" sz="3600" i="1" dirty="0" smtClean="0">
                <a:solidFill>
                  <a:schemeClr val="bg2">
                    <a:lumMod val="40000"/>
                    <a:lumOff val="60000"/>
                  </a:schemeClr>
                </a:solidFill>
                <a:latin typeface="Times New Roman" pitchFamily="18" charset="0"/>
                <a:cs typeface="Times New Roman" pitchFamily="18" charset="0"/>
              </a:rPr>
              <a:t> have treasure in heaven: and come, follow me. </a:t>
            </a:r>
          </a:p>
        </p:txBody>
      </p:sp>
      <p:sp>
        <p:nvSpPr>
          <p:cNvPr id="2" name="Title 1"/>
          <p:cNvSpPr>
            <a:spLocks noGrp="1"/>
          </p:cNvSpPr>
          <p:nvPr>
            <p:ph type="title"/>
          </p:nvPr>
        </p:nvSpPr>
        <p:spPr/>
        <p:txBody>
          <a:bodyPr/>
          <a:lstStyle/>
          <a:p>
            <a:r>
              <a:rPr lang="en-US" dirty="0" smtClean="0"/>
              <a:t>Luke 18.22</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438400"/>
            <a:ext cx="8229600" cy="3687763"/>
          </a:xfrm>
        </p:spPr>
        <p:txBody>
          <a:bodyPr/>
          <a:lstStyle/>
          <a:p>
            <a:r>
              <a:rPr lang="en-US" sz="4000" i="1" dirty="0" smtClean="0">
                <a:solidFill>
                  <a:schemeClr val="bg2">
                    <a:lumMod val="40000"/>
                    <a:lumOff val="60000"/>
                  </a:schemeClr>
                </a:solidFill>
                <a:latin typeface="Times New Roman" pitchFamily="18" charset="0"/>
                <a:cs typeface="Times New Roman" pitchFamily="18" charset="0"/>
              </a:rPr>
              <a:t>The day following Jesus would go forth into Galilee, and </a:t>
            </a:r>
            <a:r>
              <a:rPr lang="en-US" sz="4000" i="1" dirty="0" err="1" smtClean="0">
                <a:solidFill>
                  <a:schemeClr val="bg2">
                    <a:lumMod val="40000"/>
                    <a:lumOff val="60000"/>
                  </a:schemeClr>
                </a:solidFill>
                <a:latin typeface="Times New Roman" pitchFamily="18" charset="0"/>
                <a:cs typeface="Times New Roman" pitchFamily="18" charset="0"/>
              </a:rPr>
              <a:t>findeth</a:t>
            </a:r>
            <a:r>
              <a:rPr lang="en-US" sz="4000" i="1" dirty="0" smtClean="0">
                <a:solidFill>
                  <a:schemeClr val="bg2">
                    <a:lumMod val="40000"/>
                    <a:lumOff val="60000"/>
                  </a:schemeClr>
                </a:solidFill>
                <a:latin typeface="Times New Roman" pitchFamily="18" charset="0"/>
                <a:cs typeface="Times New Roman" pitchFamily="18" charset="0"/>
              </a:rPr>
              <a:t> Philip, and </a:t>
            </a:r>
            <a:r>
              <a:rPr lang="en-US" sz="4000" i="1" dirty="0" err="1" smtClean="0">
                <a:solidFill>
                  <a:schemeClr val="bg2">
                    <a:lumMod val="40000"/>
                    <a:lumOff val="60000"/>
                  </a:schemeClr>
                </a:solidFill>
                <a:latin typeface="Times New Roman" pitchFamily="18" charset="0"/>
                <a:cs typeface="Times New Roman" pitchFamily="18" charset="0"/>
              </a:rPr>
              <a:t>saith</a:t>
            </a:r>
            <a:r>
              <a:rPr lang="en-US" sz="4000" i="1" dirty="0" smtClean="0">
                <a:solidFill>
                  <a:schemeClr val="bg2">
                    <a:lumMod val="40000"/>
                    <a:lumOff val="60000"/>
                  </a:schemeClr>
                </a:solidFill>
                <a:latin typeface="Times New Roman" pitchFamily="18" charset="0"/>
                <a:cs typeface="Times New Roman" pitchFamily="18" charset="0"/>
              </a:rPr>
              <a:t> unto him, Follow me. </a:t>
            </a:r>
          </a:p>
        </p:txBody>
      </p:sp>
      <p:sp>
        <p:nvSpPr>
          <p:cNvPr id="2" name="Title 1"/>
          <p:cNvSpPr>
            <a:spLocks noGrp="1"/>
          </p:cNvSpPr>
          <p:nvPr>
            <p:ph type="title"/>
          </p:nvPr>
        </p:nvSpPr>
        <p:spPr/>
        <p:txBody>
          <a:bodyPr/>
          <a:lstStyle/>
          <a:p>
            <a:r>
              <a:rPr lang="en-US" dirty="0" smtClean="0"/>
              <a:t>John 1.43</a:t>
            </a: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800" i="1" dirty="0" smtClean="0">
                <a:solidFill>
                  <a:schemeClr val="bg2">
                    <a:lumMod val="40000"/>
                    <a:lumOff val="60000"/>
                  </a:schemeClr>
                </a:solidFill>
                <a:latin typeface="Times New Roman" pitchFamily="18" charset="0"/>
                <a:cs typeface="Times New Roman" pitchFamily="18" charset="0"/>
              </a:rPr>
              <a:t>Jesus answered them, I told you, and ye believed not: the works that I do in my Father's name, they bear witness of me. </a:t>
            </a:r>
          </a:p>
          <a:p>
            <a:r>
              <a:rPr lang="en-US" sz="2800" i="1" dirty="0" smtClean="0">
                <a:solidFill>
                  <a:schemeClr val="bg2">
                    <a:lumMod val="40000"/>
                    <a:lumOff val="60000"/>
                  </a:schemeClr>
                </a:solidFill>
                <a:latin typeface="Times New Roman" pitchFamily="18" charset="0"/>
                <a:cs typeface="Times New Roman" pitchFamily="18" charset="0"/>
              </a:rPr>
              <a:t>But ye believe not, because ye are not of my sheep, as I said unto you. </a:t>
            </a:r>
          </a:p>
          <a:p>
            <a:r>
              <a:rPr lang="en-US" sz="2800" i="1" dirty="0" smtClean="0">
                <a:solidFill>
                  <a:schemeClr val="bg2">
                    <a:lumMod val="40000"/>
                    <a:lumOff val="60000"/>
                  </a:schemeClr>
                </a:solidFill>
                <a:latin typeface="Times New Roman" pitchFamily="18" charset="0"/>
                <a:cs typeface="Times New Roman" pitchFamily="18" charset="0"/>
              </a:rPr>
              <a:t>My sheep hear my voice, and I know them, and they follow me: </a:t>
            </a:r>
          </a:p>
          <a:p>
            <a:r>
              <a:rPr lang="en-US" sz="2800" i="1" dirty="0" smtClean="0">
                <a:solidFill>
                  <a:schemeClr val="bg2">
                    <a:lumMod val="40000"/>
                    <a:lumOff val="60000"/>
                  </a:schemeClr>
                </a:solidFill>
                <a:latin typeface="Times New Roman" pitchFamily="18" charset="0"/>
                <a:cs typeface="Times New Roman" pitchFamily="18" charset="0"/>
              </a:rPr>
              <a:t>And I give unto them eternal life; and they shall never perish, neither shall any [man] pluck them out of my hand. </a:t>
            </a:r>
          </a:p>
        </p:txBody>
      </p:sp>
      <p:sp>
        <p:nvSpPr>
          <p:cNvPr id="2" name="Title 1"/>
          <p:cNvSpPr>
            <a:spLocks noGrp="1"/>
          </p:cNvSpPr>
          <p:nvPr>
            <p:ph type="title"/>
          </p:nvPr>
        </p:nvSpPr>
        <p:spPr/>
        <p:txBody>
          <a:bodyPr/>
          <a:lstStyle/>
          <a:p>
            <a:r>
              <a:rPr lang="en-US" dirty="0" smtClean="0"/>
              <a:t>John 10.25-28</a:t>
            </a: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362200"/>
            <a:ext cx="8229600" cy="3763963"/>
          </a:xfrm>
        </p:spPr>
        <p:txBody>
          <a:bodyPr/>
          <a:lstStyle/>
          <a:p>
            <a:r>
              <a:rPr lang="en-US" sz="3600" i="1" dirty="0" smtClean="0">
                <a:solidFill>
                  <a:schemeClr val="bg2">
                    <a:lumMod val="40000"/>
                    <a:lumOff val="60000"/>
                  </a:schemeClr>
                </a:solidFill>
                <a:latin typeface="Times New Roman" pitchFamily="18" charset="0"/>
                <a:cs typeface="Times New Roman" pitchFamily="18" charset="0"/>
              </a:rPr>
              <a:t>If any man serve me, let him follow me; and where I am, there shall also my servant be: if any man serve me, him will [my] Father </a:t>
            </a:r>
            <a:r>
              <a:rPr lang="en-US" sz="3600" i="1" dirty="0" err="1" smtClean="0">
                <a:solidFill>
                  <a:schemeClr val="bg2">
                    <a:lumMod val="40000"/>
                    <a:lumOff val="60000"/>
                  </a:schemeClr>
                </a:solidFill>
                <a:latin typeface="Times New Roman" pitchFamily="18" charset="0"/>
                <a:cs typeface="Times New Roman" pitchFamily="18" charset="0"/>
              </a:rPr>
              <a:t>honour</a:t>
            </a:r>
            <a:r>
              <a:rPr lang="en-US" sz="3600" i="1" dirty="0" smtClean="0">
                <a:solidFill>
                  <a:schemeClr val="bg2">
                    <a:lumMod val="40000"/>
                    <a:lumOff val="60000"/>
                  </a:schemeClr>
                </a:solidFill>
                <a:latin typeface="Times New Roman" pitchFamily="18" charset="0"/>
                <a:cs typeface="Times New Roman" pitchFamily="18" charset="0"/>
              </a:rPr>
              <a:t>. </a:t>
            </a:r>
          </a:p>
        </p:txBody>
      </p:sp>
      <p:sp>
        <p:nvSpPr>
          <p:cNvPr id="2" name="Title 1"/>
          <p:cNvSpPr>
            <a:spLocks noGrp="1"/>
          </p:cNvSpPr>
          <p:nvPr>
            <p:ph type="title"/>
          </p:nvPr>
        </p:nvSpPr>
        <p:spPr/>
        <p:txBody>
          <a:bodyPr/>
          <a:lstStyle/>
          <a:p>
            <a:r>
              <a:rPr lang="en-US" dirty="0" smtClean="0"/>
              <a:t>John 12.26</a:t>
            </a: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52600"/>
            <a:ext cx="8229600" cy="4373563"/>
          </a:xfrm>
        </p:spPr>
        <p:txBody>
          <a:bodyPr/>
          <a:lstStyle/>
          <a:p>
            <a:r>
              <a:rPr lang="en-US" sz="3600" i="1" dirty="0" smtClean="0">
                <a:solidFill>
                  <a:schemeClr val="bg2">
                    <a:lumMod val="40000"/>
                    <a:lumOff val="60000"/>
                  </a:schemeClr>
                </a:solidFill>
                <a:latin typeface="Times New Roman" pitchFamily="18" charset="0"/>
                <a:cs typeface="Times New Roman" pitchFamily="18" charset="0"/>
              </a:rPr>
              <a:t>By this shall all [men] know that ye are my disciples, if ye have love one to another. </a:t>
            </a:r>
          </a:p>
          <a:p>
            <a:r>
              <a:rPr lang="en-US" sz="3600" i="1" dirty="0" smtClean="0">
                <a:solidFill>
                  <a:schemeClr val="bg2">
                    <a:lumMod val="40000"/>
                    <a:lumOff val="60000"/>
                  </a:schemeClr>
                </a:solidFill>
                <a:latin typeface="Times New Roman" pitchFamily="18" charset="0"/>
                <a:cs typeface="Times New Roman" pitchFamily="18" charset="0"/>
              </a:rPr>
              <a:t>Simon Peter said unto him, Lord, whither </a:t>
            </a:r>
            <a:r>
              <a:rPr lang="en-US" sz="3600" i="1" dirty="0" err="1" smtClean="0">
                <a:solidFill>
                  <a:schemeClr val="bg2">
                    <a:lumMod val="40000"/>
                    <a:lumOff val="60000"/>
                  </a:schemeClr>
                </a:solidFill>
                <a:latin typeface="Times New Roman" pitchFamily="18" charset="0"/>
                <a:cs typeface="Times New Roman" pitchFamily="18" charset="0"/>
              </a:rPr>
              <a:t>goest</a:t>
            </a:r>
            <a:r>
              <a:rPr lang="en-US" sz="3600" i="1" dirty="0" smtClean="0">
                <a:solidFill>
                  <a:schemeClr val="bg2">
                    <a:lumMod val="40000"/>
                    <a:lumOff val="60000"/>
                  </a:schemeClr>
                </a:solidFill>
                <a:latin typeface="Times New Roman" pitchFamily="18" charset="0"/>
                <a:cs typeface="Times New Roman" pitchFamily="18" charset="0"/>
              </a:rPr>
              <a:t> thou? Jesus answered him, Whither I go, thou canst not follow me now; but thou </a:t>
            </a:r>
            <a:r>
              <a:rPr lang="en-US" sz="3600" i="1" dirty="0" err="1" smtClean="0">
                <a:solidFill>
                  <a:schemeClr val="bg2">
                    <a:lumMod val="40000"/>
                    <a:lumOff val="60000"/>
                  </a:schemeClr>
                </a:solidFill>
                <a:latin typeface="Times New Roman" pitchFamily="18" charset="0"/>
                <a:cs typeface="Times New Roman" pitchFamily="18" charset="0"/>
              </a:rPr>
              <a:t>shalt</a:t>
            </a:r>
            <a:r>
              <a:rPr lang="en-US" sz="3600" i="1" dirty="0" smtClean="0">
                <a:solidFill>
                  <a:schemeClr val="bg2">
                    <a:lumMod val="40000"/>
                    <a:lumOff val="60000"/>
                  </a:schemeClr>
                </a:solidFill>
                <a:latin typeface="Times New Roman" pitchFamily="18" charset="0"/>
                <a:cs typeface="Times New Roman" pitchFamily="18" charset="0"/>
              </a:rPr>
              <a:t> follow me afterwards. </a:t>
            </a:r>
          </a:p>
        </p:txBody>
      </p:sp>
      <p:sp>
        <p:nvSpPr>
          <p:cNvPr id="2" name="Title 1"/>
          <p:cNvSpPr>
            <a:spLocks noGrp="1"/>
          </p:cNvSpPr>
          <p:nvPr>
            <p:ph type="title"/>
          </p:nvPr>
        </p:nvSpPr>
        <p:spPr/>
        <p:txBody>
          <a:bodyPr/>
          <a:lstStyle/>
          <a:p>
            <a:r>
              <a:rPr lang="en-US" dirty="0" smtClean="0"/>
              <a:t> John 13.35</a:t>
            </a:r>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09800"/>
            <a:ext cx="8229600" cy="3916363"/>
          </a:xfrm>
        </p:spPr>
        <p:txBody>
          <a:bodyPr/>
          <a:lstStyle/>
          <a:p>
            <a:r>
              <a:rPr lang="en-US" sz="4400" i="1" dirty="0" smtClean="0">
                <a:solidFill>
                  <a:schemeClr val="bg2">
                    <a:lumMod val="40000"/>
                    <a:lumOff val="60000"/>
                  </a:schemeClr>
                </a:solidFill>
                <a:latin typeface="Times New Roman" pitchFamily="18" charset="0"/>
                <a:cs typeface="Times New Roman" pitchFamily="18" charset="0"/>
              </a:rPr>
              <a:t>These things I have spoken unto you, that in me ye might have peace. In the world ye shall have tribulation: but be of good cheer; I have overcome the world</a:t>
            </a:r>
            <a:r>
              <a:rPr lang="en-US" sz="4400" i="1" dirty="0" smtClean="0">
                <a:solidFill>
                  <a:srgbClr val="663300"/>
                </a:solidFill>
                <a:latin typeface="Times New Roman" pitchFamily="18" charset="0"/>
                <a:cs typeface="Times New Roman" pitchFamily="18" charset="0"/>
              </a:rPr>
              <a:t>. </a:t>
            </a:r>
          </a:p>
        </p:txBody>
      </p:sp>
      <p:sp>
        <p:nvSpPr>
          <p:cNvPr id="2" name="Title 1"/>
          <p:cNvSpPr>
            <a:spLocks noGrp="1"/>
          </p:cNvSpPr>
          <p:nvPr>
            <p:ph type="title"/>
          </p:nvPr>
        </p:nvSpPr>
        <p:spPr/>
        <p:txBody>
          <a:bodyPr/>
          <a:lstStyle/>
          <a:p>
            <a:r>
              <a:rPr lang="en-US" dirty="0" smtClean="0"/>
              <a:t> John 16.33</a:t>
            </a:r>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514600"/>
            <a:ext cx="8229600" cy="3611563"/>
          </a:xfrm>
        </p:spPr>
        <p:txBody>
          <a:bodyPr/>
          <a:lstStyle/>
          <a:p>
            <a:r>
              <a:rPr lang="en-US" sz="4000" i="1" dirty="0" smtClean="0">
                <a:solidFill>
                  <a:schemeClr val="bg2">
                    <a:lumMod val="40000"/>
                    <a:lumOff val="60000"/>
                  </a:schemeClr>
                </a:solidFill>
                <a:latin typeface="Times New Roman" pitchFamily="18" charset="0"/>
                <a:cs typeface="Times New Roman" pitchFamily="18" charset="0"/>
              </a:rPr>
              <a:t>This </a:t>
            </a:r>
            <a:r>
              <a:rPr lang="en-US" sz="4000" i="1" dirty="0" err="1" smtClean="0">
                <a:solidFill>
                  <a:schemeClr val="bg2">
                    <a:lumMod val="40000"/>
                    <a:lumOff val="60000"/>
                  </a:schemeClr>
                </a:solidFill>
                <a:latin typeface="Times New Roman" pitchFamily="18" charset="0"/>
                <a:cs typeface="Times New Roman" pitchFamily="18" charset="0"/>
              </a:rPr>
              <a:t>spake</a:t>
            </a:r>
            <a:r>
              <a:rPr lang="en-US" sz="4000" i="1" dirty="0" smtClean="0">
                <a:solidFill>
                  <a:schemeClr val="bg2">
                    <a:lumMod val="40000"/>
                    <a:lumOff val="60000"/>
                  </a:schemeClr>
                </a:solidFill>
                <a:latin typeface="Times New Roman" pitchFamily="18" charset="0"/>
                <a:cs typeface="Times New Roman" pitchFamily="18" charset="0"/>
              </a:rPr>
              <a:t> he, signifying by what death he should glorify God. And when he had spoken this, he </a:t>
            </a:r>
            <a:r>
              <a:rPr lang="en-US" sz="4000" i="1" dirty="0" err="1" smtClean="0">
                <a:solidFill>
                  <a:schemeClr val="bg2">
                    <a:lumMod val="40000"/>
                    <a:lumOff val="60000"/>
                  </a:schemeClr>
                </a:solidFill>
                <a:latin typeface="Times New Roman" pitchFamily="18" charset="0"/>
                <a:cs typeface="Times New Roman" pitchFamily="18" charset="0"/>
              </a:rPr>
              <a:t>saith</a:t>
            </a:r>
            <a:r>
              <a:rPr lang="en-US" sz="4000" i="1" dirty="0" smtClean="0">
                <a:solidFill>
                  <a:schemeClr val="bg2">
                    <a:lumMod val="40000"/>
                    <a:lumOff val="60000"/>
                  </a:schemeClr>
                </a:solidFill>
                <a:latin typeface="Times New Roman" pitchFamily="18" charset="0"/>
                <a:cs typeface="Times New Roman" pitchFamily="18" charset="0"/>
              </a:rPr>
              <a:t> unto him, Follow me</a:t>
            </a:r>
            <a:r>
              <a:rPr lang="en-US" sz="4000" i="1" dirty="0" smtClean="0">
                <a:solidFill>
                  <a:srgbClr val="663300"/>
                </a:solidFill>
                <a:latin typeface="Times New Roman" pitchFamily="18" charset="0"/>
                <a:cs typeface="Times New Roman" pitchFamily="18" charset="0"/>
              </a:rPr>
              <a:t>. </a:t>
            </a:r>
          </a:p>
        </p:txBody>
      </p:sp>
      <p:sp>
        <p:nvSpPr>
          <p:cNvPr id="2" name="Title 1"/>
          <p:cNvSpPr>
            <a:spLocks noGrp="1"/>
          </p:cNvSpPr>
          <p:nvPr>
            <p:ph type="title"/>
          </p:nvPr>
        </p:nvSpPr>
        <p:spPr/>
        <p:txBody>
          <a:bodyPr/>
          <a:lstStyle/>
          <a:p>
            <a:r>
              <a:rPr lang="en-US" dirty="0" smtClean="0"/>
              <a:t> John 21.19</a:t>
            </a:r>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438400"/>
            <a:ext cx="8229600" cy="3687763"/>
          </a:xfrm>
        </p:spPr>
        <p:txBody>
          <a:bodyPr/>
          <a:lstStyle/>
          <a:p>
            <a:r>
              <a:rPr lang="en-US" sz="4000" i="1" dirty="0" smtClean="0">
                <a:solidFill>
                  <a:schemeClr val="bg2">
                    <a:lumMod val="40000"/>
                    <a:lumOff val="60000"/>
                  </a:schemeClr>
                </a:solidFill>
                <a:latin typeface="Times New Roman" pitchFamily="18" charset="0"/>
                <a:cs typeface="Times New Roman" pitchFamily="18" charset="0"/>
              </a:rPr>
              <a:t>Ye are of God, little children, and have overcome them: because greater is he that is in you, than he that is in the world</a:t>
            </a:r>
            <a:r>
              <a:rPr lang="en-US" sz="4000" i="1" dirty="0" smtClean="0">
                <a:solidFill>
                  <a:srgbClr val="663300"/>
                </a:solidFill>
                <a:latin typeface="Times New Roman" pitchFamily="18" charset="0"/>
                <a:cs typeface="Times New Roman" pitchFamily="18" charset="0"/>
              </a:rPr>
              <a:t>.</a:t>
            </a:r>
          </a:p>
        </p:txBody>
      </p:sp>
      <p:sp>
        <p:nvSpPr>
          <p:cNvPr id="2" name="Title 1"/>
          <p:cNvSpPr>
            <a:spLocks noGrp="1"/>
          </p:cNvSpPr>
          <p:nvPr>
            <p:ph type="title"/>
          </p:nvPr>
        </p:nvSpPr>
        <p:spPr/>
        <p:txBody>
          <a:bodyPr/>
          <a:lstStyle/>
          <a:p>
            <a:r>
              <a:rPr lang="en-US" dirty="0" smtClean="0"/>
              <a:t>I  John 4.4</a:t>
            </a:r>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33600"/>
            <a:ext cx="8229600" cy="3992563"/>
          </a:xfrm>
        </p:spPr>
        <p:txBody>
          <a:bodyPr/>
          <a:lstStyle/>
          <a:p>
            <a:r>
              <a:rPr lang="en-US" sz="3600" i="1" dirty="0" smtClean="0">
                <a:solidFill>
                  <a:schemeClr val="bg2">
                    <a:lumMod val="40000"/>
                    <a:lumOff val="60000"/>
                  </a:schemeClr>
                </a:solidFill>
                <a:latin typeface="Times New Roman" pitchFamily="18" charset="0"/>
                <a:cs typeface="Times New Roman" pitchFamily="18" charset="0"/>
              </a:rPr>
              <a:t>For whatsoever is born of God </a:t>
            </a:r>
            <a:r>
              <a:rPr lang="en-US" sz="3600" i="1" dirty="0" err="1" smtClean="0">
                <a:solidFill>
                  <a:schemeClr val="bg2">
                    <a:lumMod val="40000"/>
                    <a:lumOff val="60000"/>
                  </a:schemeClr>
                </a:solidFill>
                <a:latin typeface="Times New Roman" pitchFamily="18" charset="0"/>
                <a:cs typeface="Times New Roman" pitchFamily="18" charset="0"/>
              </a:rPr>
              <a:t>overcometh</a:t>
            </a:r>
            <a:r>
              <a:rPr lang="en-US" sz="3600" i="1" dirty="0" smtClean="0">
                <a:solidFill>
                  <a:schemeClr val="bg2">
                    <a:lumMod val="40000"/>
                    <a:lumOff val="60000"/>
                  </a:schemeClr>
                </a:solidFill>
                <a:latin typeface="Times New Roman" pitchFamily="18" charset="0"/>
                <a:cs typeface="Times New Roman" pitchFamily="18" charset="0"/>
              </a:rPr>
              <a:t> the world: and this is the victory that </a:t>
            </a:r>
            <a:r>
              <a:rPr lang="en-US" sz="3600" i="1" dirty="0" err="1" smtClean="0">
                <a:solidFill>
                  <a:schemeClr val="bg2">
                    <a:lumMod val="40000"/>
                    <a:lumOff val="60000"/>
                  </a:schemeClr>
                </a:solidFill>
                <a:latin typeface="Times New Roman" pitchFamily="18" charset="0"/>
                <a:cs typeface="Times New Roman" pitchFamily="18" charset="0"/>
              </a:rPr>
              <a:t>overcometh</a:t>
            </a:r>
            <a:r>
              <a:rPr lang="en-US" sz="3600" i="1" dirty="0" smtClean="0">
                <a:solidFill>
                  <a:schemeClr val="bg2">
                    <a:lumMod val="40000"/>
                    <a:lumOff val="60000"/>
                  </a:schemeClr>
                </a:solidFill>
                <a:latin typeface="Times New Roman" pitchFamily="18" charset="0"/>
                <a:cs typeface="Times New Roman" pitchFamily="18" charset="0"/>
              </a:rPr>
              <a:t> the world, [even] our faith. </a:t>
            </a:r>
          </a:p>
          <a:p>
            <a:r>
              <a:rPr lang="en-US" sz="3600" i="1" dirty="0" smtClean="0">
                <a:solidFill>
                  <a:schemeClr val="bg2">
                    <a:lumMod val="40000"/>
                    <a:lumOff val="60000"/>
                  </a:schemeClr>
                </a:solidFill>
                <a:latin typeface="Times New Roman" pitchFamily="18" charset="0"/>
                <a:cs typeface="Times New Roman" pitchFamily="18" charset="0"/>
              </a:rPr>
              <a:t>Who is he that </a:t>
            </a:r>
            <a:r>
              <a:rPr lang="en-US" sz="3600" i="1" dirty="0" err="1" smtClean="0">
                <a:solidFill>
                  <a:schemeClr val="bg2">
                    <a:lumMod val="40000"/>
                    <a:lumOff val="60000"/>
                  </a:schemeClr>
                </a:solidFill>
                <a:latin typeface="Times New Roman" pitchFamily="18" charset="0"/>
                <a:cs typeface="Times New Roman" pitchFamily="18" charset="0"/>
              </a:rPr>
              <a:t>overcometh</a:t>
            </a:r>
            <a:r>
              <a:rPr lang="en-US" sz="3600" i="1" dirty="0" smtClean="0">
                <a:solidFill>
                  <a:schemeClr val="bg2">
                    <a:lumMod val="40000"/>
                    <a:lumOff val="60000"/>
                  </a:schemeClr>
                </a:solidFill>
                <a:latin typeface="Times New Roman" pitchFamily="18" charset="0"/>
                <a:cs typeface="Times New Roman" pitchFamily="18" charset="0"/>
              </a:rPr>
              <a:t> the world, but he that believeth that Jesus is the Son of God? </a:t>
            </a:r>
          </a:p>
        </p:txBody>
      </p:sp>
      <p:sp>
        <p:nvSpPr>
          <p:cNvPr id="2" name="Title 1"/>
          <p:cNvSpPr>
            <a:spLocks noGrp="1"/>
          </p:cNvSpPr>
          <p:nvPr>
            <p:ph type="title"/>
          </p:nvPr>
        </p:nvSpPr>
        <p:spPr/>
        <p:txBody>
          <a:bodyPr/>
          <a:lstStyle/>
          <a:p>
            <a:r>
              <a:rPr lang="en-US" dirty="0" smtClean="0"/>
              <a:t>I John 5.4-5</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685800" y="1447801"/>
            <a:ext cx="7772400" cy="2152650"/>
          </a:xfrm>
        </p:spPr>
        <p:txBody>
          <a:bodyPr/>
          <a:lstStyle/>
          <a:p>
            <a:pPr eaLnBrk="1" hangingPunct="1"/>
            <a:r>
              <a:rPr lang="en-US" dirty="0" smtClean="0">
                <a:solidFill>
                  <a:srgbClr val="663300"/>
                </a:solidFill>
                <a:effectLst>
                  <a:outerShdw blurRad="38100" dist="38100" dir="2700000" algn="tl">
                    <a:srgbClr val="000000">
                      <a:alpha val="43137"/>
                    </a:srgbClr>
                  </a:outerShdw>
                </a:effectLst>
                <a:latin typeface="Times New Roman" pitchFamily="18" charset="0"/>
                <a:cs typeface="Times New Roman" pitchFamily="18" charset="0"/>
              </a:rPr>
              <a:t>Take Up Thy Cross</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sz="2400" i="1" dirty="0" smtClean="0">
                <a:latin typeface="Times New Roman" pitchFamily="18" charset="0"/>
                <a:cs typeface="Times New Roman" pitchFamily="18" charset="0"/>
              </a:rPr>
              <a:t>The Rev. Mrs. Dr. C. S. Cole</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52600"/>
            <a:ext cx="8229600" cy="4373563"/>
          </a:xfrm>
        </p:spPr>
        <p:txBody>
          <a:bodyPr>
            <a:noAutofit/>
          </a:bodyPr>
          <a:lstStyle/>
          <a:p>
            <a:r>
              <a:rPr lang="en-US" sz="3600" i="1" dirty="0" smtClean="0">
                <a:solidFill>
                  <a:schemeClr val="bg2">
                    <a:lumMod val="40000"/>
                    <a:lumOff val="60000"/>
                  </a:schemeClr>
                </a:solidFill>
                <a:latin typeface="Times New Roman" pitchFamily="18" charset="0"/>
                <a:cs typeface="Times New Roman" pitchFamily="18" charset="0"/>
              </a:rPr>
              <a:t>Him that </a:t>
            </a:r>
            <a:r>
              <a:rPr lang="en-US" sz="3600" i="1" dirty="0" err="1" smtClean="0">
                <a:solidFill>
                  <a:schemeClr val="bg2">
                    <a:lumMod val="40000"/>
                    <a:lumOff val="60000"/>
                  </a:schemeClr>
                </a:solidFill>
                <a:latin typeface="Times New Roman" pitchFamily="18" charset="0"/>
                <a:cs typeface="Times New Roman" pitchFamily="18" charset="0"/>
              </a:rPr>
              <a:t>overcometh</a:t>
            </a:r>
            <a:r>
              <a:rPr lang="en-US" sz="3600" i="1" dirty="0" smtClean="0">
                <a:solidFill>
                  <a:schemeClr val="bg2">
                    <a:lumMod val="40000"/>
                    <a:lumOff val="60000"/>
                  </a:schemeClr>
                </a:solidFill>
                <a:latin typeface="Times New Roman" pitchFamily="18" charset="0"/>
                <a:cs typeface="Times New Roman" pitchFamily="18" charset="0"/>
              </a:rPr>
              <a:t> will I make a pillar in the temple of my God, and he shall go no more out: and I will write upon him the name of my God, and the name of the city of my God, [which is] new Jerusalem, which cometh down out of heaven from my God: and [I will write upon him]</a:t>
            </a:r>
            <a:endParaRPr lang="en-US" sz="3600" i="1" dirty="0">
              <a:solidFill>
                <a:schemeClr val="bg2">
                  <a:lumMod val="40000"/>
                  <a:lumOff val="60000"/>
                </a:schemeClr>
              </a:solidFill>
              <a:latin typeface="Times New Roman" pitchFamily="18" charset="0"/>
              <a:cs typeface="Times New Roman" pitchFamily="18" charset="0"/>
            </a:endParaRPr>
          </a:p>
        </p:txBody>
      </p:sp>
      <p:sp>
        <p:nvSpPr>
          <p:cNvPr id="2" name="Title 1"/>
          <p:cNvSpPr>
            <a:spLocks noGrp="1"/>
          </p:cNvSpPr>
          <p:nvPr>
            <p:ph type="title"/>
          </p:nvPr>
        </p:nvSpPr>
        <p:spPr/>
        <p:txBody>
          <a:bodyPr/>
          <a:lstStyle/>
          <a:p>
            <a:r>
              <a:rPr lang="en-US" dirty="0" smtClean="0"/>
              <a:t>Revelation 3.12</a:t>
            </a:r>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590800"/>
            <a:ext cx="8229600" cy="3535363"/>
          </a:xfrm>
        </p:spPr>
        <p:txBody>
          <a:bodyPr>
            <a:normAutofit/>
          </a:bodyPr>
          <a:lstStyle/>
          <a:p>
            <a:r>
              <a:rPr lang="en-US" sz="4000" i="1" dirty="0" smtClean="0">
                <a:solidFill>
                  <a:schemeClr val="bg2">
                    <a:lumMod val="40000"/>
                    <a:lumOff val="60000"/>
                  </a:schemeClr>
                </a:solidFill>
                <a:latin typeface="Times New Roman" pitchFamily="18" charset="0"/>
                <a:cs typeface="Times New Roman" pitchFamily="18" charset="0"/>
              </a:rPr>
              <a:t>To him that </a:t>
            </a:r>
            <a:r>
              <a:rPr lang="en-US" sz="4000" i="1" dirty="0" err="1" smtClean="0">
                <a:solidFill>
                  <a:schemeClr val="bg2">
                    <a:lumMod val="40000"/>
                    <a:lumOff val="60000"/>
                  </a:schemeClr>
                </a:solidFill>
                <a:latin typeface="Times New Roman" pitchFamily="18" charset="0"/>
                <a:cs typeface="Times New Roman" pitchFamily="18" charset="0"/>
              </a:rPr>
              <a:t>overcometh</a:t>
            </a:r>
            <a:r>
              <a:rPr lang="en-US" sz="4000" i="1" dirty="0" smtClean="0">
                <a:solidFill>
                  <a:schemeClr val="bg2">
                    <a:lumMod val="40000"/>
                    <a:lumOff val="60000"/>
                  </a:schemeClr>
                </a:solidFill>
                <a:latin typeface="Times New Roman" pitchFamily="18" charset="0"/>
                <a:cs typeface="Times New Roman" pitchFamily="18" charset="0"/>
              </a:rPr>
              <a:t> will I grant to sit with me in my throne, even as I also overcame, and am set down with my Father in his throne. </a:t>
            </a:r>
          </a:p>
        </p:txBody>
      </p:sp>
      <p:sp>
        <p:nvSpPr>
          <p:cNvPr id="2" name="Title 1"/>
          <p:cNvSpPr>
            <a:spLocks noGrp="1"/>
          </p:cNvSpPr>
          <p:nvPr>
            <p:ph type="title"/>
          </p:nvPr>
        </p:nvSpPr>
        <p:spPr/>
        <p:txBody>
          <a:bodyPr/>
          <a:lstStyle/>
          <a:p>
            <a:r>
              <a:rPr lang="en-US" dirty="0" smtClean="0"/>
              <a:t>Revelation 3.21</a:t>
            </a:r>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0"/>
            <a:ext cx="8229600" cy="3721291"/>
          </a:xfrm>
        </p:spPr>
        <p:txBody>
          <a:bodyPr/>
          <a:lstStyle/>
          <a:p>
            <a:r>
              <a:rPr lang="en-US" sz="4000" dirty="0" smtClean="0">
                <a:solidFill>
                  <a:schemeClr val="bg2">
                    <a:lumMod val="40000"/>
                    <a:lumOff val="60000"/>
                  </a:schemeClr>
                </a:solidFill>
                <a:latin typeface="Times New Roman" pitchFamily="18" charset="0"/>
                <a:cs typeface="Times New Roman" pitchFamily="18" charset="0"/>
              </a:rPr>
              <a:t>But praise God,</a:t>
            </a:r>
          </a:p>
          <a:p>
            <a:endParaRPr lang="en-US" dirty="0" smtClean="0"/>
          </a:p>
          <a:p>
            <a:r>
              <a:rPr lang="en-US" sz="3200" i="1" dirty="0" smtClean="0">
                <a:solidFill>
                  <a:schemeClr val="bg2">
                    <a:lumMod val="40000"/>
                    <a:lumOff val="60000"/>
                  </a:schemeClr>
                </a:solidFill>
                <a:latin typeface="Times New Roman" pitchFamily="18" charset="0"/>
                <a:cs typeface="Times New Roman" pitchFamily="18" charset="0"/>
              </a:rPr>
              <a:t>These shall make war with the Lamb, and the Lamb shall overcome them: for he is Lord of lords, and King of kings: and they that are with him [are] called, and chosen, and faithful. </a:t>
            </a:r>
          </a:p>
        </p:txBody>
      </p:sp>
      <p:sp>
        <p:nvSpPr>
          <p:cNvPr id="2" name="Title 1"/>
          <p:cNvSpPr>
            <a:spLocks noGrp="1"/>
          </p:cNvSpPr>
          <p:nvPr>
            <p:ph type="title"/>
          </p:nvPr>
        </p:nvSpPr>
        <p:spPr/>
        <p:txBody>
          <a:bodyPr>
            <a:normAutofit/>
          </a:bodyPr>
          <a:lstStyle/>
          <a:p>
            <a:r>
              <a:rPr lang="en-US" dirty="0" smtClean="0"/>
              <a:t>Revelation 17.14</a:t>
            </a:r>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743200"/>
            <a:ext cx="8229600" cy="3382963"/>
          </a:xfrm>
        </p:spPr>
        <p:txBody>
          <a:bodyPr/>
          <a:lstStyle/>
          <a:p>
            <a:r>
              <a:rPr lang="en-US" sz="4000" i="1" dirty="0" smtClean="0">
                <a:solidFill>
                  <a:schemeClr val="bg2">
                    <a:lumMod val="40000"/>
                    <a:lumOff val="60000"/>
                  </a:schemeClr>
                </a:solidFill>
                <a:latin typeface="Times New Roman" pitchFamily="18" charset="0"/>
                <a:cs typeface="Times New Roman" pitchFamily="18" charset="0"/>
              </a:rPr>
              <a:t>He that </a:t>
            </a:r>
            <a:r>
              <a:rPr lang="en-US" sz="4000" i="1" dirty="0" err="1" smtClean="0">
                <a:solidFill>
                  <a:schemeClr val="bg2">
                    <a:lumMod val="40000"/>
                    <a:lumOff val="60000"/>
                  </a:schemeClr>
                </a:solidFill>
                <a:latin typeface="Times New Roman" pitchFamily="18" charset="0"/>
                <a:cs typeface="Times New Roman" pitchFamily="18" charset="0"/>
              </a:rPr>
              <a:t>overcometh</a:t>
            </a:r>
            <a:r>
              <a:rPr lang="en-US" sz="4000" i="1" dirty="0" smtClean="0">
                <a:solidFill>
                  <a:schemeClr val="bg2">
                    <a:lumMod val="40000"/>
                    <a:lumOff val="60000"/>
                  </a:schemeClr>
                </a:solidFill>
                <a:latin typeface="Times New Roman" pitchFamily="18" charset="0"/>
                <a:cs typeface="Times New Roman" pitchFamily="18" charset="0"/>
              </a:rPr>
              <a:t> shall inherit all things; and I will be his God, and he shall be my son. </a:t>
            </a:r>
          </a:p>
        </p:txBody>
      </p:sp>
      <p:sp>
        <p:nvSpPr>
          <p:cNvPr id="2" name="Title 1"/>
          <p:cNvSpPr>
            <a:spLocks noGrp="1"/>
          </p:cNvSpPr>
          <p:nvPr>
            <p:ph type="title"/>
          </p:nvPr>
        </p:nvSpPr>
        <p:spPr/>
        <p:txBody>
          <a:bodyPr/>
          <a:lstStyle/>
          <a:p>
            <a:r>
              <a:rPr lang="en-US" dirty="0" smtClean="0"/>
              <a:t>Revelation 21.7</a:t>
            </a:r>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362200"/>
            <a:ext cx="8229600" cy="3763963"/>
          </a:xfrm>
        </p:spPr>
        <p:txBody>
          <a:bodyPr/>
          <a:lstStyle/>
          <a:p>
            <a:r>
              <a:rPr lang="en-US" sz="4400" i="1" dirty="0" smtClean="0">
                <a:solidFill>
                  <a:schemeClr val="bg2">
                    <a:lumMod val="40000"/>
                    <a:lumOff val="60000"/>
                  </a:schemeClr>
                </a:solidFill>
                <a:latin typeface="Times New Roman" pitchFamily="18" charset="0"/>
                <a:cs typeface="Times New Roman" pitchFamily="18" charset="0"/>
              </a:rPr>
              <a:t>And Caleb stilled the people before Moses, and said, Let us go up at once, and possess it; for we are well able to overcome it. </a:t>
            </a:r>
          </a:p>
        </p:txBody>
      </p:sp>
      <p:sp>
        <p:nvSpPr>
          <p:cNvPr id="2" name="Title 1"/>
          <p:cNvSpPr>
            <a:spLocks noGrp="1"/>
          </p:cNvSpPr>
          <p:nvPr>
            <p:ph type="title"/>
          </p:nvPr>
        </p:nvSpPr>
        <p:spPr/>
        <p:txBody>
          <a:bodyPr/>
          <a:lstStyle/>
          <a:p>
            <a:r>
              <a:rPr lang="en-US" dirty="0" smtClean="0"/>
              <a:t>Numbers 13.30</a:t>
            </a:r>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sz="4800" i="1" dirty="0" smtClean="0">
                <a:solidFill>
                  <a:schemeClr val="tx2"/>
                </a:solidFill>
                <a:effectLst>
                  <a:outerShdw blurRad="38100" dist="38100" dir="2700000" algn="tl">
                    <a:srgbClr val="000000">
                      <a:alpha val="43137"/>
                    </a:srgbClr>
                  </a:outerShdw>
                </a:effectLst>
                <a:latin typeface="Times New Roman" pitchFamily="18" charset="0"/>
                <a:cs typeface="Times New Roman" pitchFamily="18" charset="0"/>
              </a:rPr>
              <a:t>I</a:t>
            </a:r>
          </a:p>
          <a:p>
            <a:pPr lvl="1">
              <a:buNone/>
            </a:pPr>
            <a:r>
              <a:rPr lang="en-US" sz="4800" i="1" dirty="0" smtClean="0">
                <a:solidFill>
                  <a:schemeClr val="tx2"/>
                </a:solidFill>
                <a:effectLst>
                  <a:outerShdw blurRad="38100" dist="38100" dir="2700000" algn="tl">
                    <a:srgbClr val="000000">
                      <a:alpha val="43137"/>
                    </a:srgbClr>
                  </a:outerShdw>
                </a:effectLst>
                <a:latin typeface="Times New Roman" pitchFamily="18" charset="0"/>
                <a:cs typeface="Times New Roman" pitchFamily="18" charset="0"/>
              </a:rPr>
              <a:t>	Heard</a:t>
            </a:r>
          </a:p>
          <a:p>
            <a:pPr lvl="2">
              <a:buNone/>
            </a:pPr>
            <a:r>
              <a:rPr lang="en-US" sz="4800" i="1" dirty="0" smtClean="0">
                <a:solidFill>
                  <a:schemeClr val="tx2"/>
                </a:solidFill>
                <a:effectLst>
                  <a:outerShdw blurRad="38100" dist="38100" dir="2700000" algn="tl">
                    <a:srgbClr val="000000">
                      <a:alpha val="43137"/>
                    </a:srgbClr>
                  </a:outerShdw>
                </a:effectLst>
                <a:latin typeface="Times New Roman" pitchFamily="18" charset="0"/>
                <a:cs typeface="Times New Roman" pitchFamily="18" charset="0"/>
              </a:rPr>
              <a:t>			  My</a:t>
            </a:r>
          </a:p>
          <a:p>
            <a:pPr lvl="3">
              <a:buNone/>
            </a:pPr>
            <a:r>
              <a:rPr lang="en-US" sz="4800" i="1" dirty="0" smtClean="0">
                <a:solidFill>
                  <a:schemeClr val="tx2"/>
                </a:solidFill>
                <a:effectLst>
                  <a:outerShdw blurRad="38100" dist="38100" dir="2700000" algn="tl">
                    <a:srgbClr val="000000">
                      <a:alpha val="43137"/>
                    </a:srgbClr>
                  </a:outerShdw>
                </a:effectLst>
                <a:latin typeface="Times New Roman" pitchFamily="18" charset="0"/>
                <a:cs typeface="Times New Roman" pitchFamily="18" charset="0"/>
              </a:rPr>
              <a:t>				Savior</a:t>
            </a:r>
          </a:p>
          <a:p>
            <a:pPr lvl="4">
              <a:buNone/>
            </a:pPr>
            <a:r>
              <a:rPr lang="en-US" sz="4800" i="1" dirty="0" smtClean="0">
                <a:solidFill>
                  <a:schemeClr val="tx2"/>
                </a:solidFill>
                <a:effectLst>
                  <a:outerShdw blurRad="38100" dist="38100" dir="2700000" algn="tl">
                    <a:srgbClr val="000000">
                      <a:alpha val="43137"/>
                    </a:srgbClr>
                  </a:outerShdw>
                </a:effectLst>
                <a:latin typeface="Times New Roman" pitchFamily="18" charset="0"/>
                <a:cs typeface="Times New Roman" pitchFamily="18" charset="0"/>
              </a:rPr>
              <a:t>					         Say,</a:t>
            </a:r>
          </a:p>
        </p:txBody>
      </p:sp>
      <p:sp>
        <p:nvSpPr>
          <p:cNvPr id="2" name="Title 1"/>
          <p:cNvSpPr>
            <a:spLocks noGrp="1"/>
          </p:cNvSpPr>
          <p:nvPr>
            <p:ph type="title"/>
          </p:nvPr>
        </p:nvSpPr>
        <p:spPr/>
        <p:txBody>
          <a:bodyPr/>
          <a:lstStyle/>
          <a:p>
            <a:endParaRPr lang="en-US"/>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05000"/>
            <a:ext cx="8229600" cy="4221163"/>
          </a:xfrm>
        </p:spPr>
        <p:txBody>
          <a:bodyPr/>
          <a:lstStyle/>
          <a:p>
            <a:pPr algn="ctr">
              <a:buNone/>
            </a:pPr>
            <a:r>
              <a:rPr lang="en-US" sz="5400" i="1" dirty="0" smtClean="0">
                <a:solidFill>
                  <a:schemeClr val="tx2"/>
                </a:solidFill>
                <a:effectLst>
                  <a:outerShdw blurRad="38100" dist="38100" dir="2700000" algn="tl">
                    <a:srgbClr val="000000">
                      <a:alpha val="43137"/>
                    </a:srgbClr>
                  </a:outerShdw>
                </a:effectLst>
                <a:latin typeface="Times New Roman" pitchFamily="18" charset="0"/>
                <a:cs typeface="Times New Roman" pitchFamily="18" charset="0"/>
              </a:rPr>
              <a:t>Take up thy Cross</a:t>
            </a:r>
          </a:p>
          <a:p>
            <a:pPr algn="ctr">
              <a:buNone/>
            </a:pPr>
            <a:r>
              <a:rPr lang="en-US" sz="5400" i="1" dirty="0" smtClean="0">
                <a:solidFill>
                  <a:schemeClr val="tx2"/>
                </a:solidFill>
                <a:effectLst>
                  <a:outerShdw blurRad="38100" dist="38100" dir="2700000" algn="tl">
                    <a:srgbClr val="000000">
                      <a:alpha val="43137"/>
                    </a:srgbClr>
                  </a:outerShdw>
                </a:effectLst>
                <a:latin typeface="Times New Roman" pitchFamily="18" charset="0"/>
                <a:cs typeface="Times New Roman" pitchFamily="18" charset="0"/>
              </a:rPr>
              <a:t>And</a:t>
            </a:r>
          </a:p>
          <a:p>
            <a:pPr algn="ctr">
              <a:buNone/>
            </a:pPr>
            <a:r>
              <a:rPr lang="en-US" sz="5400" i="1" dirty="0" smtClean="0">
                <a:solidFill>
                  <a:schemeClr val="tx2"/>
                </a:solidFill>
                <a:effectLst>
                  <a:outerShdw blurRad="38100" dist="38100" dir="2700000" algn="tl">
                    <a:srgbClr val="000000">
                      <a:alpha val="43137"/>
                    </a:srgbClr>
                  </a:outerShdw>
                </a:effectLst>
                <a:latin typeface="Times New Roman" pitchFamily="18" charset="0"/>
                <a:cs typeface="Times New Roman" pitchFamily="18" charset="0"/>
              </a:rPr>
              <a:t>Follow Me</a:t>
            </a:r>
            <a:endParaRPr lang="en-US" sz="5400" i="1" dirty="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 name="Title 1"/>
          <p:cNvSpPr>
            <a:spLocks noGrp="1"/>
          </p:cNvSpPr>
          <p:nvPr>
            <p:ph type="title"/>
          </p:nvPr>
        </p:nvSpPr>
        <p:spPr/>
        <p:txBody>
          <a:bodyPr/>
          <a:lstStyle/>
          <a:p>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4000" i="1" dirty="0" smtClean="0">
                <a:solidFill>
                  <a:srgbClr val="663300"/>
                </a:solidFill>
                <a:effectLst>
                  <a:outerShdw blurRad="38100" dist="38100" dir="2700000" algn="tl">
                    <a:srgbClr val="000000">
                      <a:alpha val="43137"/>
                    </a:srgbClr>
                  </a:outerShdw>
                </a:effectLst>
                <a:latin typeface="Times New Roman" pitchFamily="18" charset="0"/>
                <a:cs typeface="Times New Roman" pitchFamily="18" charset="0"/>
              </a:rPr>
              <a:t>The Cross of Christ in all its Glory </a:t>
            </a:r>
            <a:r>
              <a:rPr lang="en-US" i="1" dirty="0" smtClean="0">
                <a:solidFill>
                  <a:srgbClr val="663300"/>
                </a:solidFill>
                <a:effectLst>
                  <a:outerShdw blurRad="38100" dist="38100" dir="2700000" algn="tl">
                    <a:srgbClr val="000000">
                      <a:alpha val="43137"/>
                    </a:srgbClr>
                  </a:outerShdw>
                </a:effectLst>
                <a:latin typeface="Times New Roman" pitchFamily="18" charset="0"/>
                <a:cs typeface="Times New Roman" pitchFamily="18" charset="0"/>
              </a:rPr>
              <a:t>– </a:t>
            </a:r>
            <a:endParaRPr lang="en-US" dirty="0" smtClean="0">
              <a:solidFill>
                <a:srgbClr val="663300"/>
              </a:solidFill>
              <a:effectLst>
                <a:outerShdw blurRad="38100" dist="38100" dir="2700000" algn="tl">
                  <a:srgbClr val="000000">
                    <a:alpha val="43137"/>
                  </a:srgbClr>
                </a:outerShdw>
              </a:effectLst>
              <a:latin typeface="Times New Roman" pitchFamily="18" charset="0"/>
              <a:cs typeface="Times New Roman" pitchFamily="18" charset="0"/>
            </a:endParaRPr>
          </a:p>
          <a:p>
            <a:r>
              <a:rPr lang="en-US" sz="2400" i="1" dirty="0" smtClean="0">
                <a:solidFill>
                  <a:srgbClr val="663300"/>
                </a:solidFill>
                <a:latin typeface="Times New Roman" pitchFamily="18" charset="0"/>
                <a:cs typeface="Times New Roman" pitchFamily="18" charset="0"/>
              </a:rPr>
              <a:t>Sermon: December 23, 2007</a:t>
            </a:r>
            <a:endParaRPr lang="en-US" sz="2400" dirty="0" smtClean="0">
              <a:solidFill>
                <a:srgbClr val="663300"/>
              </a:solidFill>
              <a:latin typeface="Times New Roman" pitchFamily="18" charset="0"/>
              <a:cs typeface="Times New Roman" pitchFamily="18" charset="0"/>
            </a:endParaRPr>
          </a:p>
          <a:p>
            <a:r>
              <a:rPr lang="en-US" sz="2400" i="1" dirty="0" smtClean="0">
                <a:solidFill>
                  <a:srgbClr val="663300"/>
                </a:solidFill>
                <a:latin typeface="Times New Roman" pitchFamily="18" charset="0"/>
                <a:cs typeface="Times New Roman" pitchFamily="18" charset="0"/>
              </a:rPr>
              <a:t>Dr. C. S. Cole</a:t>
            </a:r>
            <a:endParaRPr lang="en-US" sz="2400" dirty="0" smtClean="0">
              <a:solidFill>
                <a:srgbClr val="663300"/>
              </a:solidFill>
              <a:latin typeface="Times New Roman" pitchFamily="18" charset="0"/>
              <a:cs typeface="Times New Roman" pitchFamily="18" charset="0"/>
            </a:endParaRPr>
          </a:p>
          <a:p>
            <a:r>
              <a:rPr lang="en-US" sz="2800" i="1" dirty="0" smtClean="0">
                <a:solidFill>
                  <a:srgbClr val="663300"/>
                </a:solidFill>
                <a:latin typeface="Times New Roman" pitchFamily="18" charset="0"/>
                <a:cs typeface="Times New Roman" pitchFamily="18" charset="0"/>
              </a:rPr>
              <a:t>Luke 23.22-47 Gospel Reading</a:t>
            </a:r>
            <a:endParaRPr lang="en-US" sz="2800" dirty="0" smtClean="0">
              <a:solidFill>
                <a:srgbClr val="663300"/>
              </a:solidFill>
              <a:latin typeface="Times New Roman" pitchFamily="18" charset="0"/>
              <a:cs typeface="Times New Roman" pitchFamily="18" charset="0"/>
            </a:endParaRPr>
          </a:p>
          <a:p>
            <a:r>
              <a:rPr lang="en-US" sz="2800" i="1" dirty="0" smtClean="0">
                <a:solidFill>
                  <a:srgbClr val="663300"/>
                </a:solidFill>
                <a:latin typeface="Times New Roman" pitchFamily="18" charset="0"/>
                <a:cs typeface="Times New Roman" pitchFamily="18" charset="0"/>
              </a:rPr>
              <a:t>The Humility of the Cross of Christ Jesus</a:t>
            </a:r>
            <a:endParaRPr lang="en-US" sz="2800" dirty="0" smtClean="0">
              <a:solidFill>
                <a:srgbClr val="663300"/>
              </a:solidFill>
              <a:latin typeface="Times New Roman" pitchFamily="18" charset="0"/>
              <a:cs typeface="Times New Roman" pitchFamily="18" charset="0"/>
            </a:endParaRPr>
          </a:p>
          <a:p>
            <a:r>
              <a:rPr lang="en-US" dirty="0" smtClean="0">
                <a:solidFill>
                  <a:srgbClr val="663300"/>
                </a:solidFill>
                <a:latin typeface="Times New Roman" pitchFamily="18" charset="0"/>
                <a:cs typeface="Times New Roman" pitchFamily="18" charset="0"/>
              </a:rPr>
              <a:t> </a:t>
            </a:r>
            <a:r>
              <a:rPr lang="en-US" sz="2800" i="1" dirty="0" smtClean="0">
                <a:solidFill>
                  <a:srgbClr val="663300"/>
                </a:solidFill>
                <a:effectLst>
                  <a:outerShdw blurRad="38100" dist="38100" dir="2700000" algn="tl">
                    <a:srgbClr val="000000">
                      <a:alpha val="43137"/>
                    </a:srgbClr>
                  </a:outerShdw>
                </a:effectLst>
                <a:latin typeface="Times New Roman" pitchFamily="18" charset="0"/>
                <a:cs typeface="Times New Roman" pitchFamily="18" charset="0"/>
              </a:rPr>
              <a:t>The humility of crucifixion </a:t>
            </a:r>
          </a:p>
          <a:p>
            <a:pPr lvl="1">
              <a:buNone/>
            </a:pPr>
            <a:r>
              <a:rPr lang="en-US" i="1" dirty="0" smtClean="0">
                <a:solidFill>
                  <a:srgbClr val="663300"/>
                </a:solidFill>
                <a:effectLst>
                  <a:outerShdw blurRad="38100" dist="38100" dir="2700000" algn="tl">
                    <a:srgbClr val="000000">
                      <a:alpha val="43137"/>
                    </a:srgbClr>
                  </a:outerShdw>
                </a:effectLst>
                <a:latin typeface="Times New Roman" pitchFamily="18" charset="0"/>
                <a:cs typeface="Times New Roman" pitchFamily="18" charset="0"/>
              </a:rPr>
              <a:t>              between two malefactors </a:t>
            </a:r>
          </a:p>
          <a:p>
            <a:pPr lvl="2">
              <a:buNone/>
            </a:pPr>
            <a:r>
              <a:rPr lang="en-US" sz="2800" i="1" dirty="0" smtClean="0">
                <a:solidFill>
                  <a:srgbClr val="663300"/>
                </a:solidFill>
                <a:effectLst>
                  <a:outerShdw blurRad="38100" dist="38100" dir="2700000" algn="tl">
                    <a:srgbClr val="000000">
                      <a:alpha val="43137"/>
                    </a:srgbClr>
                  </a:outerShdw>
                </a:effectLst>
                <a:latin typeface="Times New Roman" pitchFamily="18" charset="0"/>
                <a:cs typeface="Times New Roman" pitchFamily="18" charset="0"/>
              </a:rPr>
              <a:t>                   is the humility to which we are called</a:t>
            </a:r>
          </a:p>
        </p:txBody>
      </p:sp>
      <p:sp>
        <p:nvSpPr>
          <p:cNvPr id="2" name="Title 1"/>
          <p:cNvSpPr>
            <a:spLocks noGrp="1"/>
          </p:cNvSpPr>
          <p:nvPr>
            <p:ph type="title"/>
          </p:nvPr>
        </p:nvSpPr>
        <p:spPr/>
        <p:txBody>
          <a:bodyPr>
            <a:normAutofit fontScale="90000"/>
          </a:bodyPr>
          <a:lstStyle/>
          <a:p>
            <a:r>
              <a:rPr lang="en-US" i="1" dirty="0" smtClean="0">
                <a:effectLst>
                  <a:outerShdw blurRad="38100" dist="38100" dir="2700000" algn="tl">
                    <a:srgbClr val="000000">
                      <a:alpha val="43137"/>
                    </a:srgbClr>
                  </a:outerShdw>
                </a:effectLst>
              </a:rPr>
              <a:t>The Cross of Christ in all its Glory</a:t>
            </a:r>
            <a:endParaRPr lang="en-US" i="1" dirty="0">
              <a:effectLst>
                <a:outerShdw blurRad="38100" dist="38100" dir="2700000" algn="tl">
                  <a:srgbClr val="000000">
                    <a:alpha val="43137"/>
                  </a:srgbClr>
                </a:outerShdw>
              </a:effectLst>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sz="2400" i="1" dirty="0" smtClean="0">
                <a:solidFill>
                  <a:srgbClr val="663300"/>
                </a:solidFill>
                <a:latin typeface="Times New Roman" pitchFamily="18" charset="0"/>
                <a:cs typeface="Times New Roman" pitchFamily="18" charset="0"/>
              </a:rPr>
              <a:t>“I did not know that Jesus was crucified between two thieves was a response I heard after watching the Biblical movie, Jesus.” That struck a chord with me in light of the Scriptures that we have read over and over again.  Seeing Jesus, experiencing Jesus being crucified is horrific, and knowing that He was crucified for my sins that I might be forgiven of my sins now and forevermore is beyond my comprehension.  That is a love beyond knowing.</a:t>
            </a:r>
          </a:p>
          <a:p>
            <a:r>
              <a:rPr lang="en-US" sz="2400" i="1" dirty="0" smtClean="0">
                <a:solidFill>
                  <a:srgbClr val="663300"/>
                </a:solidFill>
                <a:latin typeface="Times New Roman" pitchFamily="18" charset="0"/>
                <a:cs typeface="Times New Roman" pitchFamily="18" charset="0"/>
              </a:rPr>
              <a:t>You see, you and I love our pets, we love food, we love . . .  But we are talking about love, The Love of God in Christ Jesus, the giving of His only begotten Son, who came and dwelt among us (John 1.1-14).</a:t>
            </a:r>
          </a:p>
        </p:txBody>
      </p:sp>
      <p:sp>
        <p:nvSpPr>
          <p:cNvPr id="2" name="Title 1"/>
          <p:cNvSpPr>
            <a:spLocks noGrp="1"/>
          </p:cNvSpPr>
          <p:nvPr>
            <p:ph type="title"/>
          </p:nvPr>
        </p:nvSpPr>
        <p:spPr/>
        <p:txBody>
          <a:bodyPr>
            <a:normAutofit/>
          </a:bodyPr>
          <a:lstStyle/>
          <a:p>
            <a:pPr algn="r"/>
            <a:r>
              <a:rPr lang="en-US" sz="2400" dirty="0" smtClean="0"/>
              <a:t>I.  Luke 23.34: Forgiving all who were a part of crucifying Jesus is the love to which we are called.</a:t>
            </a:r>
            <a:endParaRPr lang="en-US" sz="2400" dirty="0">
              <a:solidFill>
                <a:srgbClr val="663300"/>
              </a:solidFill>
              <a:latin typeface="Times New Roman" pitchFamily="18" charset="0"/>
              <a:cs typeface="Times New Roman" pitchFamily="18" charset="0"/>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200" i="1" dirty="0" smtClean="0">
                <a:solidFill>
                  <a:srgbClr val="663300"/>
                </a:solidFill>
                <a:latin typeface="Times New Roman" pitchFamily="18" charset="0"/>
                <a:cs typeface="Times New Roman" pitchFamily="18" charset="0"/>
              </a:rPr>
              <a:t>Too often we read the Bible and we just read words.  We are not able to step into the Scripture to experience with the disciples, the prophets what it was to live for the Lord at all costs.  And, yet, that is exactly what you and I are called to do – that we might walk the way of the cross, the via dolorosa</a:t>
            </a:r>
            <a:r>
              <a:rPr lang="en-US" sz="2200" b="1" i="1" dirty="0" smtClean="0">
                <a:solidFill>
                  <a:srgbClr val="663300"/>
                </a:solidFill>
                <a:latin typeface="Times New Roman" pitchFamily="18" charset="0"/>
                <a:cs typeface="Times New Roman" pitchFamily="18" charset="0"/>
              </a:rPr>
              <a:t> </a:t>
            </a:r>
            <a:r>
              <a:rPr lang="en-US" sz="2200" i="1" dirty="0" smtClean="0">
                <a:solidFill>
                  <a:srgbClr val="663300"/>
                </a:solidFill>
                <a:latin typeface="Times New Roman" pitchFamily="18" charset="0"/>
                <a:cs typeface="Times New Roman" pitchFamily="18" charset="0"/>
              </a:rPr>
              <a:t>with Simon of Cyrene that awful day when Jesus fell beneath the cross.  Simon was pulled in by a soldier and told to carry the cross of Jesus.  Mar 15:21)  And they compel one Simon a </a:t>
            </a:r>
            <a:r>
              <a:rPr lang="en-US" sz="2200" i="1" dirty="0" err="1" smtClean="0">
                <a:solidFill>
                  <a:srgbClr val="663300"/>
                </a:solidFill>
                <a:latin typeface="Times New Roman" pitchFamily="18" charset="0"/>
                <a:cs typeface="Times New Roman" pitchFamily="18" charset="0"/>
              </a:rPr>
              <a:t>Cyrenian</a:t>
            </a:r>
            <a:r>
              <a:rPr lang="en-US" sz="2200" i="1" dirty="0" smtClean="0">
                <a:solidFill>
                  <a:srgbClr val="663300"/>
                </a:solidFill>
                <a:latin typeface="Times New Roman" pitchFamily="18" charset="0"/>
                <a:cs typeface="Times New Roman" pitchFamily="18" charset="0"/>
              </a:rPr>
              <a:t>, who passed by, coming out of the country, the father of Alexander and Rufus, to bear his cross.</a:t>
            </a:r>
          </a:p>
          <a:p>
            <a:r>
              <a:rPr lang="en-US" sz="2200" i="1" dirty="0" smtClean="0">
                <a:solidFill>
                  <a:srgbClr val="663300"/>
                </a:solidFill>
                <a:latin typeface="Times New Roman" pitchFamily="18" charset="0"/>
                <a:cs typeface="Times New Roman" pitchFamily="18" charset="0"/>
              </a:rPr>
              <a:t>I wonder what would that have been like to carry the cross of Jesus – no, I mean carry it for Him with love and pain, with joy and sorrow as Jesus experience on the cross because of His love for you and me.</a:t>
            </a:r>
            <a:endParaRPr lang="en-US" sz="2200" i="1" dirty="0">
              <a:solidFill>
                <a:srgbClr val="663300"/>
              </a:solidFill>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33600"/>
            <a:ext cx="8229600" cy="3873691"/>
          </a:xfrm>
        </p:spPr>
        <p:txBody>
          <a:bodyPr/>
          <a:lstStyle/>
          <a:p>
            <a:r>
              <a:rPr lang="en-US" sz="4800" i="1" dirty="0" smtClean="0">
                <a:solidFill>
                  <a:schemeClr val="tx2"/>
                </a:solidFill>
                <a:latin typeface="Times New Roman" pitchFamily="18" charset="0"/>
                <a:cs typeface="Times New Roman" pitchFamily="18" charset="0"/>
              </a:rPr>
              <a:t>I heard my Savior say,</a:t>
            </a:r>
          </a:p>
          <a:p>
            <a:pPr>
              <a:buNone/>
            </a:pPr>
            <a:endParaRPr lang="en-US" sz="4800" i="1" dirty="0" smtClean="0">
              <a:solidFill>
                <a:schemeClr val="tx2"/>
              </a:solidFill>
              <a:latin typeface="Times New Roman" pitchFamily="18" charset="0"/>
              <a:cs typeface="Times New Roman" pitchFamily="18" charset="0"/>
            </a:endParaRPr>
          </a:p>
          <a:p>
            <a:pPr lvl="1"/>
            <a:r>
              <a:rPr lang="en-US" sz="4400" i="1" dirty="0" smtClean="0">
                <a:solidFill>
                  <a:schemeClr val="tx2"/>
                </a:solidFill>
                <a:latin typeface="Times New Roman" pitchFamily="18" charset="0"/>
                <a:cs typeface="Times New Roman" pitchFamily="18" charset="0"/>
              </a:rPr>
              <a:t>Take up thy cross and follow me.</a:t>
            </a:r>
            <a:endParaRPr lang="en-US" sz="4400" i="1" dirty="0">
              <a:solidFill>
                <a:schemeClr val="tx2"/>
              </a:solidFill>
              <a:latin typeface="Times New Roman" pitchFamily="18" charset="0"/>
              <a:cs typeface="Times New Roman" pitchFamily="18" charset="0"/>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sz="2200" i="1" dirty="0" smtClean="0">
                <a:solidFill>
                  <a:srgbClr val="663300"/>
                </a:solidFill>
                <a:latin typeface="Times New Roman" pitchFamily="18" charset="0"/>
                <a:cs typeface="Times New Roman" pitchFamily="18" charset="0"/>
              </a:rPr>
              <a:t>The cross!  Scripture says in I Corinthians 1.18, “For the preaching of the cross is to them that perish foolishness; but unto us which are saved it is the power of God.”  This is true today.  The cross of Christ, His blood spilled upon the Cross of Calvary is no longer preached.  You hear words from </a:t>
            </a:r>
            <a:r>
              <a:rPr lang="en-US" sz="2200" i="1" dirty="0" err="1" smtClean="0">
                <a:solidFill>
                  <a:srgbClr val="663300"/>
                </a:solidFill>
                <a:latin typeface="Times New Roman" pitchFamily="18" charset="0"/>
                <a:cs typeface="Times New Roman" pitchFamily="18" charset="0"/>
              </a:rPr>
              <a:t>pulpiteers</a:t>
            </a:r>
            <a:r>
              <a:rPr lang="en-US" sz="2200" i="1" dirty="0" smtClean="0">
                <a:solidFill>
                  <a:srgbClr val="663300"/>
                </a:solidFill>
                <a:latin typeface="Times New Roman" pitchFamily="18" charset="0"/>
                <a:cs typeface="Times New Roman" pitchFamily="18" charset="0"/>
              </a:rPr>
              <a:t> who tell you that God loves you, wants you to have lots of worldly goods, just be happy in the world, think highly of yourself . . . and on it goes.  We do not hear </a:t>
            </a:r>
            <a:r>
              <a:rPr lang="en-US" sz="2200" i="1" dirty="0" err="1" smtClean="0">
                <a:solidFill>
                  <a:srgbClr val="663300"/>
                </a:solidFill>
                <a:latin typeface="Times New Roman" pitchFamily="18" charset="0"/>
                <a:cs typeface="Times New Roman" pitchFamily="18" charset="0"/>
              </a:rPr>
              <a:t>pulpiteers</a:t>
            </a:r>
            <a:r>
              <a:rPr lang="en-US" sz="2200" i="1" dirty="0" smtClean="0">
                <a:solidFill>
                  <a:srgbClr val="663300"/>
                </a:solidFill>
                <a:latin typeface="Times New Roman" pitchFamily="18" charset="0"/>
                <a:cs typeface="Times New Roman" pitchFamily="18" charset="0"/>
              </a:rPr>
              <a:t> preaching the Cross of Christ, not the way of salvation through repentance and walking with Jesus at all costs.</a:t>
            </a:r>
          </a:p>
          <a:p>
            <a:r>
              <a:rPr lang="en-US" sz="2200" i="1" dirty="0" smtClean="0">
                <a:solidFill>
                  <a:srgbClr val="663300"/>
                </a:solidFill>
                <a:latin typeface="Times New Roman" pitchFamily="18" charset="0"/>
                <a:cs typeface="Times New Roman" pitchFamily="18" charset="0"/>
              </a:rPr>
              <a:t>I believe most televangelists are ashamed of Jesus, of the Cross of Calvary, of King Jesus.  </a:t>
            </a:r>
          </a:p>
          <a:p>
            <a:r>
              <a:rPr lang="en-US" sz="2200" i="1" dirty="0" smtClean="0">
                <a:solidFill>
                  <a:srgbClr val="663300"/>
                </a:solidFill>
                <a:latin typeface="Times New Roman" pitchFamily="18" charset="0"/>
                <a:cs typeface="Times New Roman" pitchFamily="18" charset="0"/>
              </a:rPr>
              <a:t>Let’s go back to where we started.  I did not know that Jesus was crucified between two malefactors, two evil doers.  </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000" i="1" dirty="0" smtClean="0">
                <a:solidFill>
                  <a:srgbClr val="663300"/>
                </a:solidFill>
                <a:latin typeface="Times New Roman" pitchFamily="18" charset="0"/>
                <a:cs typeface="Times New Roman" pitchFamily="18" charset="0"/>
              </a:rPr>
              <a:t>Let this mind be in you, which was also in Christ Jesus: </a:t>
            </a:r>
          </a:p>
          <a:p>
            <a:r>
              <a:rPr lang="en-US" sz="2000" i="1" dirty="0" smtClean="0">
                <a:solidFill>
                  <a:srgbClr val="663300"/>
                </a:solidFill>
                <a:latin typeface="Times New Roman" pitchFamily="18" charset="0"/>
                <a:cs typeface="Times New Roman" pitchFamily="18" charset="0"/>
              </a:rPr>
              <a:t>Who, being in the form of God, thought it not robbery to be equal with God: </a:t>
            </a:r>
          </a:p>
          <a:p>
            <a:r>
              <a:rPr lang="en-US" sz="2000" i="1" dirty="0" smtClean="0">
                <a:solidFill>
                  <a:srgbClr val="663300"/>
                </a:solidFill>
                <a:latin typeface="Times New Roman" pitchFamily="18" charset="0"/>
                <a:cs typeface="Times New Roman" pitchFamily="18" charset="0"/>
              </a:rPr>
              <a:t>But made himself of no reputation, and took upon him the form of a servant, and was made in the likeness of men: </a:t>
            </a:r>
          </a:p>
          <a:p>
            <a:r>
              <a:rPr lang="en-US" sz="2000" b="1" i="1" dirty="0" smtClean="0">
                <a:solidFill>
                  <a:srgbClr val="663300"/>
                </a:solidFill>
                <a:latin typeface="Times New Roman" pitchFamily="18" charset="0"/>
                <a:cs typeface="Times New Roman" pitchFamily="18" charset="0"/>
              </a:rPr>
              <a:t>And being found in fashion as a man, he humbled himself, and became obedient unto death, even the death of the cross.</a:t>
            </a:r>
            <a:r>
              <a:rPr lang="en-US" sz="2000" i="1" dirty="0" smtClean="0">
                <a:solidFill>
                  <a:srgbClr val="663300"/>
                </a:solidFill>
                <a:latin typeface="Times New Roman" pitchFamily="18" charset="0"/>
                <a:cs typeface="Times New Roman" pitchFamily="18" charset="0"/>
              </a:rPr>
              <a:t> </a:t>
            </a:r>
          </a:p>
          <a:p>
            <a:r>
              <a:rPr lang="en-US" sz="2000" i="1" dirty="0" smtClean="0">
                <a:solidFill>
                  <a:srgbClr val="663300"/>
                </a:solidFill>
                <a:latin typeface="Times New Roman" pitchFamily="18" charset="0"/>
                <a:cs typeface="Times New Roman" pitchFamily="18" charset="0"/>
              </a:rPr>
              <a:t>Wherefore God also hath highly exalted him, and given him a name which is above every name: </a:t>
            </a:r>
          </a:p>
          <a:p>
            <a:r>
              <a:rPr lang="en-US" sz="2000" i="1" dirty="0" smtClean="0">
                <a:solidFill>
                  <a:srgbClr val="663300"/>
                </a:solidFill>
                <a:latin typeface="Times New Roman" pitchFamily="18" charset="0"/>
                <a:cs typeface="Times New Roman" pitchFamily="18" charset="0"/>
              </a:rPr>
              <a:t>That at the name of Jesus every knee should bow, of [things] in heaven, and [things] in earth, and [things] under the earth; </a:t>
            </a:r>
          </a:p>
          <a:p>
            <a:r>
              <a:rPr lang="en-US" sz="2000" i="1" dirty="0" smtClean="0">
                <a:solidFill>
                  <a:srgbClr val="663300"/>
                </a:solidFill>
                <a:latin typeface="Times New Roman" pitchFamily="18" charset="0"/>
                <a:cs typeface="Times New Roman" pitchFamily="18" charset="0"/>
              </a:rPr>
              <a:t>And [that] every tongue should confess that Jesus Christ [is] Lord, to the glory of God the Father. </a:t>
            </a:r>
          </a:p>
        </p:txBody>
      </p:sp>
      <p:sp>
        <p:nvSpPr>
          <p:cNvPr id="2" name="Title 1"/>
          <p:cNvSpPr>
            <a:spLocks noGrp="1"/>
          </p:cNvSpPr>
          <p:nvPr>
            <p:ph type="title"/>
          </p:nvPr>
        </p:nvSpPr>
        <p:spPr/>
        <p:txBody>
          <a:bodyPr>
            <a:normAutofit/>
          </a:bodyPr>
          <a:lstStyle/>
          <a:p>
            <a:r>
              <a:rPr lang="en-US" dirty="0" smtClean="0"/>
              <a:t>Philippians 2.5-11</a:t>
            </a:r>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600" i="1" dirty="0" smtClean="0">
                <a:solidFill>
                  <a:srgbClr val="663300"/>
                </a:solidFill>
                <a:latin typeface="Times New Roman" pitchFamily="18" charset="0"/>
                <a:cs typeface="Times New Roman" pitchFamily="18" charset="0"/>
              </a:rPr>
              <a:t>It came to me as I heard this statement how much greater was his humiliation to be crucified between two evil doers.  Pilate made it clear that Jesus had done no wrong.  He continued questioning what it was that the Jews wanted – why crucify Jesus.  But Pilate did not have the backbone to deny them what they wanted.  He was a politician who wanted to please.  We have plenty of those today.</a:t>
            </a:r>
          </a:p>
          <a:p>
            <a:r>
              <a:rPr lang="en-US" sz="2600" i="1" dirty="0" smtClean="0">
                <a:solidFill>
                  <a:srgbClr val="663300"/>
                </a:solidFill>
                <a:latin typeface="Times New Roman" pitchFamily="18" charset="0"/>
                <a:cs typeface="Times New Roman" pitchFamily="18" charset="0"/>
              </a:rPr>
              <a:t>But Jesus, dying on the cross of Calvary prayed,  “Then said Jesus, Father, forgive them; for they know not what they do” (Luke 23.34).</a:t>
            </a:r>
            <a:endParaRPr lang="en-US" sz="2600" i="1" dirty="0">
              <a:solidFill>
                <a:srgbClr val="663300"/>
              </a:solidFill>
              <a:latin typeface="Times New Roman" pitchFamily="18" charset="0"/>
              <a:cs typeface="Times New Roman" pitchFamily="18" charset="0"/>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33600"/>
            <a:ext cx="8229600" cy="3992563"/>
          </a:xfrm>
        </p:spPr>
        <p:txBody>
          <a:bodyPr/>
          <a:lstStyle/>
          <a:p>
            <a:r>
              <a:rPr lang="en-US" i="1" dirty="0" smtClean="0">
                <a:solidFill>
                  <a:srgbClr val="663300"/>
                </a:solidFill>
                <a:latin typeface="Times New Roman" pitchFamily="18" charset="0"/>
                <a:cs typeface="Times New Roman" pitchFamily="18" charset="0"/>
              </a:rPr>
              <a:t>But this goes beyond just that Jesus was crucified between two evil doers, two criminals.  Let me tell you a story of an experience that I had as a clinical chaplain in Department of Corrections.</a:t>
            </a:r>
          </a:p>
        </p:txBody>
      </p:sp>
      <p:sp>
        <p:nvSpPr>
          <p:cNvPr id="2" name="Title 1"/>
          <p:cNvSpPr>
            <a:spLocks noGrp="1"/>
          </p:cNvSpPr>
          <p:nvPr>
            <p:ph type="title"/>
          </p:nvPr>
        </p:nvSpPr>
        <p:spPr/>
        <p:txBody>
          <a:bodyPr>
            <a:normAutofit fontScale="90000"/>
          </a:bodyPr>
          <a:lstStyle/>
          <a:p>
            <a:pPr algn="r"/>
            <a:r>
              <a:rPr lang="en-US" sz="2800" dirty="0" smtClean="0"/>
              <a:t>II.  John 10.17-18: I lay down my life, no one takes it  - is the submissiveness to which we are called.</a:t>
            </a:r>
            <a:endParaRPr lang="en-US" sz="2800" i="1" dirty="0">
              <a:solidFill>
                <a:srgbClr val="663300"/>
              </a:solidFill>
              <a:latin typeface="Times New Roman" pitchFamily="18" charset="0"/>
              <a:cs typeface="Times New Roman" pitchFamily="18" charset="0"/>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i="1" dirty="0" smtClean="0">
                <a:solidFill>
                  <a:srgbClr val="663300"/>
                </a:solidFill>
                <a:latin typeface="Times New Roman" pitchFamily="18" charset="0"/>
                <a:cs typeface="Times New Roman" pitchFamily="18" charset="0"/>
              </a:rPr>
              <a:t>Walking in lock-up there were some from another religion that were there.  I was talking to one of the men behind bars when I heard another inmate holler at me, Hey, Chap, I should not be here.  You know this </a:t>
            </a:r>
            <a:r>
              <a:rPr lang="en-US" i="1" dirty="0" err="1" smtClean="0">
                <a:solidFill>
                  <a:srgbClr val="663300"/>
                </a:solidFill>
                <a:latin typeface="Times New Roman" pitchFamily="18" charset="0"/>
                <a:cs typeface="Times New Roman" pitchFamily="18" charset="0"/>
              </a:rPr>
              <a:t>ain’t</a:t>
            </a:r>
            <a:r>
              <a:rPr lang="en-US" i="1" dirty="0" smtClean="0">
                <a:solidFill>
                  <a:srgbClr val="663300"/>
                </a:solidFill>
                <a:latin typeface="Times New Roman" pitchFamily="18" charset="0"/>
                <a:cs typeface="Times New Roman" pitchFamily="18" charset="0"/>
              </a:rPr>
              <a:t> fair.  What do you have to say about it.  I </a:t>
            </a:r>
            <a:r>
              <a:rPr lang="en-US" i="1" dirty="0" err="1" smtClean="0">
                <a:solidFill>
                  <a:srgbClr val="663300"/>
                </a:solidFill>
                <a:latin typeface="Times New Roman" pitchFamily="18" charset="0"/>
                <a:cs typeface="Times New Roman" pitchFamily="18" charset="0"/>
              </a:rPr>
              <a:t>ain’t</a:t>
            </a:r>
            <a:r>
              <a:rPr lang="en-US" i="1" dirty="0" smtClean="0">
                <a:solidFill>
                  <a:srgbClr val="663300"/>
                </a:solidFill>
                <a:latin typeface="Times New Roman" pitchFamily="18" charset="0"/>
                <a:cs typeface="Times New Roman" pitchFamily="18" charset="0"/>
              </a:rPr>
              <a:t> done nothing wrong.</a:t>
            </a:r>
            <a:endParaRPr lang="en-US" i="1" dirty="0">
              <a:solidFill>
                <a:srgbClr val="663300"/>
              </a:solidFill>
              <a:latin typeface="Times New Roman" pitchFamily="18" charset="0"/>
              <a:cs typeface="Times New Roman" pitchFamily="18" charset="0"/>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i="1" dirty="0" smtClean="0">
                <a:solidFill>
                  <a:srgbClr val="663300"/>
                </a:solidFill>
                <a:latin typeface="Times New Roman" pitchFamily="18" charset="0"/>
                <a:cs typeface="Times New Roman" pitchFamily="18" charset="0"/>
              </a:rPr>
              <a:t>I walked over to his cell and said, You know, I do not know much about your religion, so let me tell you something that is in my experience, and with you being so very intelligent and capable, I am sure you can translate it to your religion somehow.  Would that be alright?  </a:t>
            </a:r>
          </a:p>
          <a:p>
            <a:r>
              <a:rPr lang="en-US" i="1" dirty="0" smtClean="0">
                <a:solidFill>
                  <a:srgbClr val="663300"/>
                </a:solidFill>
                <a:latin typeface="Times New Roman" pitchFamily="18" charset="0"/>
                <a:cs typeface="Times New Roman" pitchFamily="18" charset="0"/>
              </a:rPr>
              <a:t>To </a:t>
            </a:r>
            <a:r>
              <a:rPr lang="en-US" i="1" dirty="0" err="1" smtClean="0">
                <a:solidFill>
                  <a:srgbClr val="663300"/>
                </a:solidFill>
                <a:latin typeface="Times New Roman" pitchFamily="18" charset="0"/>
                <a:cs typeface="Times New Roman" pitchFamily="18" charset="0"/>
              </a:rPr>
              <a:t>To</a:t>
            </a:r>
            <a:r>
              <a:rPr lang="en-US" i="1" dirty="0" smtClean="0">
                <a:solidFill>
                  <a:srgbClr val="663300"/>
                </a:solidFill>
                <a:latin typeface="Times New Roman" pitchFamily="18" charset="0"/>
                <a:cs typeface="Times New Roman" pitchFamily="18" charset="0"/>
              </a:rPr>
              <a:t> which he responded, Sure, Chap.</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81200"/>
            <a:ext cx="8229600" cy="4144963"/>
          </a:xfrm>
        </p:spPr>
        <p:txBody>
          <a:bodyPr/>
          <a:lstStyle/>
          <a:p>
            <a:r>
              <a:rPr lang="en-US" i="1" dirty="0" smtClean="0">
                <a:solidFill>
                  <a:srgbClr val="663300"/>
                </a:solidFill>
                <a:latin typeface="Times New Roman" pitchFamily="18" charset="0"/>
                <a:cs typeface="Times New Roman" pitchFamily="18" charset="0"/>
              </a:rPr>
              <a:t>I have a friend who just loves people.  I mean He loves everyone.  He does not care who they are or how bad they are.  He just has so much love that He reaches out desiring to touch their lives.  You know what happened to Him?</a:t>
            </a:r>
          </a:p>
          <a:p>
            <a:r>
              <a:rPr lang="en-US" i="1" dirty="0" smtClean="0">
                <a:solidFill>
                  <a:srgbClr val="663300"/>
                </a:solidFill>
                <a:latin typeface="Times New Roman" pitchFamily="18" charset="0"/>
                <a:cs typeface="Times New Roman" pitchFamily="18" charset="0"/>
              </a:rPr>
              <a:t>No, Chap.</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3000" i="1" dirty="0" smtClean="0">
                <a:solidFill>
                  <a:srgbClr val="663300"/>
                </a:solidFill>
                <a:latin typeface="Times New Roman" pitchFamily="18" charset="0"/>
                <a:cs typeface="Times New Roman" pitchFamily="18" charset="0"/>
              </a:rPr>
              <a:t>Well, they nailed Him to a cross just because He loves people and is good and kind and caring.</a:t>
            </a:r>
          </a:p>
          <a:p>
            <a:r>
              <a:rPr lang="en-US" sz="3000" i="1" dirty="0" smtClean="0">
                <a:solidFill>
                  <a:srgbClr val="663300"/>
                </a:solidFill>
                <a:latin typeface="Times New Roman" pitchFamily="18" charset="0"/>
                <a:cs typeface="Times New Roman" pitchFamily="18" charset="0"/>
              </a:rPr>
              <a:t>The inmate knew then that I was talking about Jesus.  I asked the inmate, Was that fair?  </a:t>
            </a:r>
          </a:p>
          <a:p>
            <a:r>
              <a:rPr lang="en-US" sz="3000" i="1" dirty="0" smtClean="0">
                <a:solidFill>
                  <a:srgbClr val="663300"/>
                </a:solidFill>
                <a:latin typeface="Times New Roman" pitchFamily="18" charset="0"/>
                <a:cs typeface="Times New Roman" pitchFamily="18" charset="0"/>
              </a:rPr>
              <a:t>You see, He was not hung up on whether He was being treated fairly.  He did what needed to be done so that you and I could experience His love and be forgiven of our sins and live with Him forevermore.      -end</a:t>
            </a:r>
            <a:endParaRPr lang="en-US" sz="3000" i="1" dirty="0">
              <a:solidFill>
                <a:srgbClr val="663300"/>
              </a:solidFill>
              <a:latin typeface="Times New Roman" pitchFamily="18" charset="0"/>
              <a:cs typeface="Times New Roman" pitchFamily="18" charset="0"/>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sz="2400" i="1" dirty="0" smtClean="0">
                <a:solidFill>
                  <a:srgbClr val="663300"/>
                </a:solidFill>
                <a:latin typeface="Times New Roman" pitchFamily="18" charset="0"/>
                <a:cs typeface="Times New Roman" pitchFamily="18" charset="0"/>
              </a:rPr>
              <a:t>Jesus said in John 10.17-18  “Therefore doth my Father love me, because I lay down my life, that I might take it again.  No man </a:t>
            </a:r>
            <a:r>
              <a:rPr lang="en-US" sz="2400" i="1" dirty="0" err="1" smtClean="0">
                <a:solidFill>
                  <a:srgbClr val="663300"/>
                </a:solidFill>
                <a:latin typeface="Times New Roman" pitchFamily="18" charset="0"/>
                <a:cs typeface="Times New Roman" pitchFamily="18" charset="0"/>
              </a:rPr>
              <a:t>taketh</a:t>
            </a:r>
            <a:r>
              <a:rPr lang="en-US" sz="2400" i="1" dirty="0" smtClean="0">
                <a:solidFill>
                  <a:srgbClr val="663300"/>
                </a:solidFill>
                <a:latin typeface="Times New Roman" pitchFamily="18" charset="0"/>
                <a:cs typeface="Times New Roman" pitchFamily="18" charset="0"/>
              </a:rPr>
              <a:t> it from me, but I lay it down of myself. I have power to lay it down, and I have power to take it again. This commandment have I received of my Father.”</a:t>
            </a:r>
          </a:p>
          <a:p>
            <a:r>
              <a:rPr lang="en-US" sz="2400" i="1" dirty="0" smtClean="0">
                <a:solidFill>
                  <a:srgbClr val="663300"/>
                </a:solidFill>
                <a:latin typeface="Times New Roman" pitchFamily="18" charset="0"/>
                <a:cs typeface="Times New Roman" pitchFamily="18" charset="0"/>
              </a:rPr>
              <a:t>This is a surrender of the will that I do not know.  It is laying it all down as the Roman soldiers are nailing Jesus to the cross, saying in their hearts and maybe one to another, we won!  We got Him.  He is going to die!  All the while, Jesus has surrendered His will to the Father and is letting them nail Him to the cross.  Do we understand that He could have called ten thousand angels, but He died alone on Calvary.</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000" i="1" dirty="0" smtClean="0">
                <a:solidFill>
                  <a:srgbClr val="663300"/>
                </a:solidFill>
                <a:latin typeface="Times New Roman" pitchFamily="18" charset="0"/>
                <a:cs typeface="Times New Roman" pitchFamily="18" charset="0"/>
              </a:rPr>
              <a:t>Oh, listen to this passage in Revelation 5.9-12, </a:t>
            </a:r>
          </a:p>
          <a:p>
            <a:pPr lvl="1"/>
            <a:r>
              <a:rPr lang="en-US" sz="1900" i="1" dirty="0" smtClean="0">
                <a:solidFill>
                  <a:srgbClr val="663300"/>
                </a:solidFill>
                <a:latin typeface="Times New Roman" pitchFamily="18" charset="0"/>
                <a:cs typeface="Times New Roman" pitchFamily="18" charset="0"/>
              </a:rPr>
              <a:t>And they sung a new song, saying, Thou art worthy to take the book, and to open the seals thereof: for thou </a:t>
            </a:r>
            <a:r>
              <a:rPr lang="en-US" sz="1900" i="1" dirty="0" err="1" smtClean="0">
                <a:solidFill>
                  <a:srgbClr val="663300"/>
                </a:solidFill>
                <a:latin typeface="Times New Roman" pitchFamily="18" charset="0"/>
                <a:cs typeface="Times New Roman" pitchFamily="18" charset="0"/>
              </a:rPr>
              <a:t>wast</a:t>
            </a:r>
            <a:r>
              <a:rPr lang="en-US" sz="1900" i="1" dirty="0" smtClean="0">
                <a:solidFill>
                  <a:srgbClr val="663300"/>
                </a:solidFill>
                <a:latin typeface="Times New Roman" pitchFamily="18" charset="0"/>
                <a:cs typeface="Times New Roman" pitchFamily="18" charset="0"/>
              </a:rPr>
              <a:t> slain, and hast redeemed us to God by thy blood out of every kindred, and tongue, and people, and nation; </a:t>
            </a:r>
          </a:p>
          <a:p>
            <a:pPr lvl="1"/>
            <a:r>
              <a:rPr lang="en-US" sz="1900" i="1" dirty="0" smtClean="0">
                <a:solidFill>
                  <a:srgbClr val="663300"/>
                </a:solidFill>
                <a:latin typeface="Times New Roman" pitchFamily="18" charset="0"/>
                <a:cs typeface="Times New Roman" pitchFamily="18" charset="0"/>
              </a:rPr>
              <a:t>And hast made us unto our God kings and priests: and we shall reign on the earth. </a:t>
            </a:r>
          </a:p>
          <a:p>
            <a:pPr lvl="1"/>
            <a:r>
              <a:rPr lang="en-US" sz="1900" i="1" dirty="0" smtClean="0">
                <a:solidFill>
                  <a:srgbClr val="663300"/>
                </a:solidFill>
                <a:latin typeface="Times New Roman" pitchFamily="18" charset="0"/>
                <a:cs typeface="Times New Roman" pitchFamily="18" charset="0"/>
              </a:rPr>
              <a:t>And I beheld, and I heard the voice of many angels round about the throne and the beasts and the elders: and the number of them was ten thousand times ten thousand, and thousands of thousands; </a:t>
            </a:r>
          </a:p>
          <a:p>
            <a:pPr lvl="1"/>
            <a:r>
              <a:rPr lang="en-US" sz="1900" i="1" dirty="0" smtClean="0">
                <a:solidFill>
                  <a:srgbClr val="663300"/>
                </a:solidFill>
                <a:latin typeface="Times New Roman" pitchFamily="18" charset="0"/>
                <a:cs typeface="Times New Roman" pitchFamily="18" charset="0"/>
              </a:rPr>
              <a:t>Saying with a loud voice, </a:t>
            </a:r>
            <a:r>
              <a:rPr lang="en-US" sz="1900" b="1" i="1" dirty="0" smtClean="0">
                <a:solidFill>
                  <a:srgbClr val="663300"/>
                </a:solidFill>
                <a:latin typeface="Times New Roman" pitchFamily="18" charset="0"/>
                <a:cs typeface="Times New Roman" pitchFamily="18" charset="0"/>
              </a:rPr>
              <a:t>Worthy is the Lamb that was slain to receive power, and riches, and wisdom, and strength, and </a:t>
            </a:r>
            <a:r>
              <a:rPr lang="en-US" sz="1900" b="1" i="1" dirty="0" err="1" smtClean="0">
                <a:solidFill>
                  <a:srgbClr val="663300"/>
                </a:solidFill>
                <a:latin typeface="Times New Roman" pitchFamily="18" charset="0"/>
                <a:cs typeface="Times New Roman" pitchFamily="18" charset="0"/>
              </a:rPr>
              <a:t>honour</a:t>
            </a:r>
            <a:r>
              <a:rPr lang="en-US" sz="1900" b="1" i="1" dirty="0" smtClean="0">
                <a:solidFill>
                  <a:srgbClr val="663300"/>
                </a:solidFill>
                <a:latin typeface="Times New Roman" pitchFamily="18" charset="0"/>
                <a:cs typeface="Times New Roman" pitchFamily="18" charset="0"/>
              </a:rPr>
              <a:t>, and glory, and blessing. </a:t>
            </a:r>
          </a:p>
          <a:p>
            <a:r>
              <a:rPr lang="en-US" sz="2000" i="1" dirty="0" smtClean="0">
                <a:solidFill>
                  <a:srgbClr val="663300"/>
                </a:solidFill>
                <a:latin typeface="Times New Roman" pitchFamily="18" charset="0"/>
                <a:cs typeface="Times New Roman" pitchFamily="18" charset="0"/>
              </a:rPr>
              <a:t>He surrendered His will to the Father all the while the world looking on thought  they had won.  How would you have responded?</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09800"/>
            <a:ext cx="8229600" cy="3916363"/>
          </a:xfrm>
        </p:spPr>
        <p:txBody>
          <a:bodyPr/>
          <a:lstStyle/>
          <a:p>
            <a:r>
              <a:rPr lang="en-US" sz="4800" i="1" dirty="0" smtClean="0">
                <a:solidFill>
                  <a:schemeClr val="tx2"/>
                </a:solidFill>
                <a:latin typeface="Times New Roman" pitchFamily="18" charset="0"/>
                <a:cs typeface="Times New Roman" pitchFamily="18" charset="0"/>
              </a:rPr>
              <a:t>Are you able to say:</a:t>
            </a:r>
          </a:p>
          <a:p>
            <a:endParaRPr lang="en-US" sz="4800" i="1" dirty="0" smtClean="0">
              <a:solidFill>
                <a:schemeClr val="tx2"/>
              </a:solidFill>
              <a:latin typeface="Times New Roman" pitchFamily="18" charset="0"/>
              <a:cs typeface="Times New Roman" pitchFamily="18" charset="0"/>
            </a:endParaRPr>
          </a:p>
          <a:p>
            <a:pPr lvl="1"/>
            <a:r>
              <a:rPr lang="en-US" sz="4800" i="1" dirty="0" smtClean="0">
                <a:solidFill>
                  <a:schemeClr val="tx2"/>
                </a:solidFill>
                <a:latin typeface="Times New Roman" pitchFamily="18" charset="0"/>
                <a:cs typeface="Times New Roman" pitchFamily="18" charset="0"/>
              </a:rPr>
              <a:t>I will go where He leads me</a:t>
            </a:r>
            <a:endParaRPr lang="en-US" sz="4800" i="1" dirty="0">
              <a:solidFill>
                <a:schemeClr val="tx2"/>
              </a:solidFill>
              <a:latin typeface="Times New Roman" pitchFamily="18" charset="0"/>
              <a:cs typeface="Times New Roman" pitchFamily="18" charset="0"/>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1800" i="1" dirty="0" smtClean="0">
                <a:solidFill>
                  <a:srgbClr val="663300"/>
                </a:solidFill>
                <a:latin typeface="Times New Roman" pitchFamily="18" charset="0"/>
                <a:cs typeface="Times New Roman" pitchFamily="18" charset="0"/>
              </a:rPr>
              <a:t>Oh, Beloved, when we are walking with the Savior, when we are willing to be humiliated for Jesus Christ and let the world mock us that He shall receive the glory, and we shall see Jesus.</a:t>
            </a:r>
          </a:p>
          <a:p>
            <a:r>
              <a:rPr lang="en-US" sz="1800" i="1" dirty="0" smtClean="0">
                <a:solidFill>
                  <a:srgbClr val="663300"/>
                </a:solidFill>
                <a:latin typeface="Times New Roman" pitchFamily="18" charset="0"/>
                <a:cs typeface="Times New Roman" pitchFamily="18" charset="0"/>
              </a:rPr>
              <a:t>When we are willing to surrender our will while the world believes they have taken us down, we will see Jesus.  We must remember II Corinthians 4.7-12 </a:t>
            </a:r>
          </a:p>
          <a:p>
            <a:pPr lvl="1"/>
            <a:r>
              <a:rPr lang="en-US" sz="1800" i="1" dirty="0" smtClean="0">
                <a:solidFill>
                  <a:srgbClr val="663300"/>
                </a:solidFill>
                <a:latin typeface="Times New Roman" pitchFamily="18" charset="0"/>
                <a:cs typeface="Times New Roman" pitchFamily="18" charset="0"/>
              </a:rPr>
              <a:t>But we have this treasure in earthen vessels, that the </a:t>
            </a:r>
            <a:r>
              <a:rPr lang="en-US" sz="1800" i="1" dirty="0" err="1" smtClean="0">
                <a:solidFill>
                  <a:srgbClr val="663300"/>
                </a:solidFill>
                <a:latin typeface="Times New Roman" pitchFamily="18" charset="0"/>
                <a:cs typeface="Times New Roman" pitchFamily="18" charset="0"/>
              </a:rPr>
              <a:t>excellency</a:t>
            </a:r>
            <a:r>
              <a:rPr lang="en-US" sz="1800" i="1" dirty="0" smtClean="0">
                <a:solidFill>
                  <a:srgbClr val="663300"/>
                </a:solidFill>
                <a:latin typeface="Times New Roman" pitchFamily="18" charset="0"/>
                <a:cs typeface="Times New Roman" pitchFamily="18" charset="0"/>
              </a:rPr>
              <a:t> of the power may be of God, and not of us. </a:t>
            </a:r>
          </a:p>
          <a:p>
            <a:pPr lvl="1"/>
            <a:r>
              <a:rPr lang="en-US" sz="1800" i="1" dirty="0" smtClean="0">
                <a:solidFill>
                  <a:srgbClr val="663300"/>
                </a:solidFill>
                <a:latin typeface="Times New Roman" pitchFamily="18" charset="0"/>
                <a:cs typeface="Times New Roman" pitchFamily="18" charset="0"/>
              </a:rPr>
              <a:t>[We are] troubled on every side, yet not distressed; [we are] perplexed, but not in despair; </a:t>
            </a:r>
          </a:p>
          <a:p>
            <a:pPr lvl="1"/>
            <a:r>
              <a:rPr lang="en-US" sz="1800" i="1" dirty="0" smtClean="0">
                <a:solidFill>
                  <a:srgbClr val="663300"/>
                </a:solidFill>
                <a:latin typeface="Times New Roman" pitchFamily="18" charset="0"/>
                <a:cs typeface="Times New Roman" pitchFamily="18" charset="0"/>
              </a:rPr>
              <a:t>Persecuted, but not forsaken; cast down, but not destroyed; </a:t>
            </a:r>
          </a:p>
          <a:p>
            <a:pPr lvl="1"/>
            <a:r>
              <a:rPr lang="en-US" sz="1800" i="1" dirty="0" smtClean="0">
                <a:solidFill>
                  <a:srgbClr val="663300"/>
                </a:solidFill>
                <a:latin typeface="Times New Roman" pitchFamily="18" charset="0"/>
                <a:cs typeface="Times New Roman" pitchFamily="18" charset="0"/>
              </a:rPr>
              <a:t>Always bearing about in the body the dying of the Lord Jesus, that the life also of Jesus might be made manifest in our body. </a:t>
            </a:r>
          </a:p>
          <a:p>
            <a:pPr lvl="1"/>
            <a:r>
              <a:rPr lang="en-US" sz="1800" i="1" dirty="0" smtClean="0">
                <a:solidFill>
                  <a:srgbClr val="663300"/>
                </a:solidFill>
                <a:latin typeface="Times New Roman" pitchFamily="18" charset="0"/>
                <a:cs typeface="Times New Roman" pitchFamily="18" charset="0"/>
              </a:rPr>
              <a:t>For we which live are </a:t>
            </a:r>
            <a:r>
              <a:rPr lang="en-US" sz="1800" i="1" dirty="0" err="1" smtClean="0">
                <a:solidFill>
                  <a:srgbClr val="663300"/>
                </a:solidFill>
                <a:latin typeface="Times New Roman" pitchFamily="18" charset="0"/>
                <a:cs typeface="Times New Roman" pitchFamily="18" charset="0"/>
              </a:rPr>
              <a:t>alway</a:t>
            </a:r>
            <a:r>
              <a:rPr lang="en-US" sz="1800" i="1" dirty="0" smtClean="0">
                <a:solidFill>
                  <a:srgbClr val="663300"/>
                </a:solidFill>
                <a:latin typeface="Times New Roman" pitchFamily="18" charset="0"/>
                <a:cs typeface="Times New Roman" pitchFamily="18" charset="0"/>
              </a:rPr>
              <a:t> delivered unto death for Jesus' sake, that the life also of Jesus might be made manifest in our mortal flesh. </a:t>
            </a:r>
          </a:p>
          <a:p>
            <a:pPr lvl="1"/>
            <a:r>
              <a:rPr lang="en-US" sz="1800" i="1" dirty="0" smtClean="0">
                <a:solidFill>
                  <a:srgbClr val="663300"/>
                </a:solidFill>
                <a:latin typeface="Times New Roman" pitchFamily="18" charset="0"/>
                <a:cs typeface="Times New Roman" pitchFamily="18" charset="0"/>
              </a:rPr>
              <a:t>So then death </a:t>
            </a:r>
            <a:r>
              <a:rPr lang="en-US" sz="1800" i="1" dirty="0" err="1" smtClean="0">
                <a:solidFill>
                  <a:srgbClr val="663300"/>
                </a:solidFill>
                <a:latin typeface="Times New Roman" pitchFamily="18" charset="0"/>
                <a:cs typeface="Times New Roman" pitchFamily="18" charset="0"/>
              </a:rPr>
              <a:t>worketh</a:t>
            </a:r>
            <a:r>
              <a:rPr lang="en-US" sz="1800" i="1" dirty="0" smtClean="0">
                <a:solidFill>
                  <a:srgbClr val="663300"/>
                </a:solidFill>
                <a:latin typeface="Times New Roman" pitchFamily="18" charset="0"/>
                <a:cs typeface="Times New Roman" pitchFamily="18" charset="0"/>
              </a:rPr>
              <a:t> in us, but life in you. </a:t>
            </a:r>
          </a:p>
        </p:txBody>
      </p:sp>
      <p:sp>
        <p:nvSpPr>
          <p:cNvPr id="2" name="Title 1"/>
          <p:cNvSpPr>
            <a:spLocks noGrp="1"/>
          </p:cNvSpPr>
          <p:nvPr>
            <p:ph type="title"/>
          </p:nvPr>
        </p:nvSpPr>
        <p:spPr/>
        <p:txBody>
          <a:bodyPr>
            <a:normAutofit/>
          </a:bodyPr>
          <a:lstStyle/>
          <a:p>
            <a:pPr algn="r"/>
            <a:r>
              <a:rPr lang="en-US" sz="2400" dirty="0" smtClean="0"/>
              <a:t>III.  Acts 7.55-56: Stephen, “I see Jesus.” is the eyes that we should have to behold His glory.</a:t>
            </a:r>
            <a:endParaRPr lang="en-US" sz="2400" dirty="0">
              <a:solidFill>
                <a:srgbClr val="663300"/>
              </a:solidFill>
              <a:latin typeface="Times New Roman" pitchFamily="18" charset="0"/>
              <a:cs typeface="Times New Roman" pitchFamily="18" charset="0"/>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sz="2300" i="1" dirty="0" smtClean="0">
                <a:solidFill>
                  <a:srgbClr val="663300"/>
                </a:solidFill>
                <a:latin typeface="Times New Roman" pitchFamily="18" charset="0"/>
                <a:cs typeface="Times New Roman" pitchFamily="18" charset="0"/>
              </a:rPr>
              <a:t>Scripture tells us that Stephen was full of the Holy Ghost.  He was preaching the Gospel and speaking forth the truth which the world hated, so they set out to kill him.  Oh, how like the world today.  All the legislation about not saying the name Jesus or Christ, about pleasing other religions at the expense of Jesus.  But, Beloved, Stephen did not care.  He was faithful and loved his Lord Jesus Christ.  He was willing to die for Jesus just to get to preach the Gospel, the Truth of the Lord.  They stoned Stephen, and he died – but not before he could say, “Lord, lay not this sin at their feet.”  Beloved, that is a love that comes only from knowing Jesus Christ.  </a:t>
            </a:r>
          </a:p>
          <a:p>
            <a:r>
              <a:rPr lang="en-US" sz="2300" i="1" dirty="0" smtClean="0">
                <a:solidFill>
                  <a:srgbClr val="663300"/>
                </a:solidFill>
                <a:latin typeface="Times New Roman" pitchFamily="18" charset="0"/>
                <a:cs typeface="Times New Roman" pitchFamily="18" charset="0"/>
              </a:rPr>
              <a:t>People in other countries who are being tortured horrendously for Jesus Christ have that same love.</a:t>
            </a:r>
          </a:p>
        </p:txBody>
      </p:sp>
      <p:sp>
        <p:nvSpPr>
          <p:cNvPr id="2" name="Title 1"/>
          <p:cNvSpPr>
            <a:spLocks noGrp="1"/>
          </p:cNvSpPr>
          <p:nvPr>
            <p:ph type="title"/>
          </p:nvPr>
        </p:nvSpPr>
        <p:spPr/>
        <p:txBody>
          <a:bodyPr>
            <a:normAutofit/>
          </a:bodyPr>
          <a:lstStyle/>
          <a:p>
            <a:pPr algn="r"/>
            <a:r>
              <a:rPr lang="en-US" sz="2400" dirty="0" smtClean="0"/>
              <a:t>I V.  Acts 7.60: Stephen, “Lord lay not this sin at their feet.” is the </a:t>
            </a:r>
            <a:r>
              <a:rPr lang="en-US" sz="2400" dirty="0" err="1" smtClean="0"/>
              <a:t>heasrt</a:t>
            </a:r>
            <a:r>
              <a:rPr lang="en-US" sz="2400" dirty="0" smtClean="0"/>
              <a:t> of forgiveness we are to receive. </a:t>
            </a:r>
            <a:endParaRPr lang="en-US" sz="2400" dirty="0">
              <a:solidFill>
                <a:srgbClr val="663300"/>
              </a:solidFill>
              <a:latin typeface="Times New Roman" pitchFamily="18" charset="0"/>
              <a:cs typeface="Times New Roman" pitchFamily="18" charset="0"/>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200" i="1" dirty="0" smtClean="0">
                <a:solidFill>
                  <a:srgbClr val="663300"/>
                </a:solidFill>
                <a:latin typeface="Times New Roman" pitchFamily="18" charset="0"/>
                <a:cs typeface="Times New Roman" pitchFamily="18" charset="0"/>
              </a:rPr>
              <a:t>An experience that says it all </a:t>
            </a:r>
            <a:r>
              <a:rPr lang="en-US" sz="2200" i="1" dirty="0" err="1" smtClean="0">
                <a:solidFill>
                  <a:srgbClr val="663300"/>
                </a:solidFill>
                <a:latin typeface="Times New Roman" pitchFamily="18" charset="0"/>
                <a:cs typeface="Times New Roman" pitchFamily="18" charset="0"/>
              </a:rPr>
              <a:t>is“Give</a:t>
            </a:r>
            <a:r>
              <a:rPr lang="en-US" sz="2200" i="1" dirty="0" smtClean="0">
                <a:solidFill>
                  <a:srgbClr val="663300"/>
                </a:solidFill>
                <a:latin typeface="Times New Roman" pitchFamily="18" charset="0"/>
                <a:cs typeface="Times New Roman" pitchFamily="18" charset="0"/>
              </a:rPr>
              <a:t> Them A Gem at Christmas”  in the Voice of the Martyrs (VOM) monthly publication of 12/98.  I suggest that you request a copy of the story from them.</a:t>
            </a:r>
          </a:p>
          <a:p>
            <a:r>
              <a:rPr lang="en-US" sz="2400" i="1" dirty="0" smtClean="0">
                <a:solidFill>
                  <a:srgbClr val="663300"/>
                </a:solidFill>
                <a:latin typeface="Times New Roman" pitchFamily="18" charset="0"/>
                <a:cs typeface="Times New Roman" pitchFamily="18" charset="0"/>
              </a:rPr>
              <a:t>Oh, do you know my Jesus?  Have you heard that He cares and that He will abide to the end.</a:t>
            </a:r>
          </a:p>
          <a:p>
            <a:r>
              <a:rPr lang="en-US" sz="2400" i="1" dirty="0" smtClean="0">
                <a:solidFill>
                  <a:srgbClr val="663300"/>
                </a:solidFill>
                <a:latin typeface="Times New Roman" pitchFamily="18" charset="0"/>
                <a:cs typeface="Times New Roman" pitchFamily="18" charset="0"/>
              </a:rPr>
              <a:t>Oh, the world believes they have won, but one day the world will realize they lost and their souls are doomed to hell unless they repent of their sins and come to know Jesus Christ as Lord and Savior through the Blood of the Lamb on the Cross of Calvary.  You and I are called to have that same love that these of whom I have shared had for their Lord and Savior, Jesus Christ.  </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4297363"/>
          </a:xfrm>
        </p:spPr>
        <p:txBody>
          <a:bodyPr/>
          <a:lstStyle/>
          <a:p>
            <a:r>
              <a:rPr lang="en-US" i="1" dirty="0" smtClean="0">
                <a:solidFill>
                  <a:srgbClr val="663300"/>
                </a:solidFill>
                <a:latin typeface="Times New Roman" pitchFamily="18" charset="0"/>
                <a:cs typeface="Times New Roman" pitchFamily="18" charset="0"/>
              </a:rPr>
              <a:t>Our calling?  To be willing to be humiliated with the evil doers.  No, not to walk with them in their ways, but to always live for Jesus and to walk the via dolorosa, the way of the cross that His name shall be glorified and others shall come to know Him as Lord and Savior.  What will you and I do with the humiliation of the Cross of Christ in our lives?</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1900" i="1" dirty="0" smtClean="0">
                <a:solidFill>
                  <a:srgbClr val="663300"/>
                </a:solidFill>
                <a:latin typeface="Times New Roman" pitchFamily="18" charset="0"/>
                <a:cs typeface="Times New Roman" pitchFamily="18" charset="0"/>
              </a:rPr>
              <a:t>Do you really want to live out Philippians 3.10 (5-11)? </a:t>
            </a:r>
          </a:p>
          <a:p>
            <a:pPr lvl="1"/>
            <a:r>
              <a:rPr lang="en-US" sz="1900" i="1" dirty="0" smtClean="0">
                <a:solidFill>
                  <a:srgbClr val="663300"/>
                </a:solidFill>
                <a:latin typeface="Times New Roman" pitchFamily="18" charset="0"/>
                <a:cs typeface="Times New Roman" pitchFamily="18" charset="0"/>
              </a:rPr>
              <a:t>Let this mind be in you, which was also in Christ Jesus: </a:t>
            </a:r>
          </a:p>
          <a:p>
            <a:pPr lvl="1"/>
            <a:r>
              <a:rPr lang="en-US" sz="1900" i="1" dirty="0" smtClean="0">
                <a:solidFill>
                  <a:srgbClr val="663300"/>
                </a:solidFill>
                <a:latin typeface="Times New Roman" pitchFamily="18" charset="0"/>
                <a:cs typeface="Times New Roman" pitchFamily="18" charset="0"/>
              </a:rPr>
              <a:t>Who, being in the form of God, thought it not robbery to be equal with God: </a:t>
            </a:r>
          </a:p>
          <a:p>
            <a:pPr lvl="1"/>
            <a:r>
              <a:rPr lang="en-US" sz="1900" i="1" dirty="0" smtClean="0">
                <a:solidFill>
                  <a:srgbClr val="663300"/>
                </a:solidFill>
                <a:latin typeface="Times New Roman" pitchFamily="18" charset="0"/>
                <a:cs typeface="Times New Roman" pitchFamily="18" charset="0"/>
              </a:rPr>
              <a:t>But made himself of no reputation, and took upon him the form of a servant, and was made in the likeness of men: </a:t>
            </a:r>
          </a:p>
          <a:p>
            <a:pPr lvl="1"/>
            <a:r>
              <a:rPr lang="en-US" sz="1900" b="1" i="1" dirty="0" smtClean="0">
                <a:solidFill>
                  <a:srgbClr val="663300"/>
                </a:solidFill>
                <a:latin typeface="Times New Roman" pitchFamily="18" charset="0"/>
                <a:cs typeface="Times New Roman" pitchFamily="18" charset="0"/>
              </a:rPr>
              <a:t>And being found in fashion as a man, he humbled himself, and became obedient unto death, even the death of the cross.</a:t>
            </a:r>
            <a:r>
              <a:rPr lang="en-US" sz="1900" i="1" dirty="0" smtClean="0">
                <a:solidFill>
                  <a:srgbClr val="663300"/>
                </a:solidFill>
                <a:latin typeface="Times New Roman" pitchFamily="18" charset="0"/>
                <a:cs typeface="Times New Roman" pitchFamily="18" charset="0"/>
              </a:rPr>
              <a:t> </a:t>
            </a:r>
          </a:p>
          <a:p>
            <a:pPr lvl="1"/>
            <a:r>
              <a:rPr lang="en-US" sz="1900" i="1" dirty="0" smtClean="0">
                <a:solidFill>
                  <a:srgbClr val="663300"/>
                </a:solidFill>
                <a:latin typeface="Times New Roman" pitchFamily="18" charset="0"/>
                <a:cs typeface="Times New Roman" pitchFamily="18" charset="0"/>
              </a:rPr>
              <a:t>Wherefore God also hath highly exalted him, and given him a name which is above every name: </a:t>
            </a:r>
          </a:p>
          <a:p>
            <a:pPr lvl="1"/>
            <a:r>
              <a:rPr lang="en-US" sz="1900" i="1" dirty="0" smtClean="0">
                <a:solidFill>
                  <a:srgbClr val="663300"/>
                </a:solidFill>
                <a:latin typeface="Times New Roman" pitchFamily="18" charset="0"/>
                <a:cs typeface="Times New Roman" pitchFamily="18" charset="0"/>
              </a:rPr>
              <a:t>That at the name of Jesus every knee should bow, of [things] in heaven, and [things] in earth, and [things] under the earth; </a:t>
            </a:r>
          </a:p>
          <a:p>
            <a:pPr lvl="1"/>
            <a:r>
              <a:rPr lang="en-US" sz="1900" i="1" dirty="0" smtClean="0">
                <a:solidFill>
                  <a:srgbClr val="663300"/>
                </a:solidFill>
                <a:latin typeface="Times New Roman" pitchFamily="18" charset="0"/>
                <a:cs typeface="Times New Roman" pitchFamily="18" charset="0"/>
              </a:rPr>
              <a:t>And [that] every tongue should confess that Jesus Christ [is] Lord, to the glory of God the Father.                                                                     </a:t>
            </a:r>
            <a:r>
              <a:rPr lang="en-US" sz="1900" dirty="0" smtClean="0">
                <a:solidFill>
                  <a:srgbClr val="663300"/>
                </a:solidFill>
                <a:latin typeface="Times New Roman" pitchFamily="18" charset="0"/>
                <a:cs typeface="Times New Roman" pitchFamily="18" charset="0"/>
              </a:rPr>
              <a:t>Amen.</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52600"/>
            <a:ext cx="8229600" cy="4254691"/>
          </a:xfrm>
        </p:spPr>
        <p:txBody>
          <a:bodyPr>
            <a:normAutofit lnSpcReduction="10000"/>
          </a:bodyPr>
          <a:lstStyle/>
          <a:p>
            <a:r>
              <a:rPr lang="en-US" sz="2800" i="1" dirty="0" smtClean="0">
                <a:solidFill>
                  <a:srgbClr val="663300"/>
                </a:solidFill>
                <a:latin typeface="Times New Roman" pitchFamily="18" charset="0"/>
                <a:cs typeface="Times New Roman" pitchFamily="18" charset="0"/>
              </a:rPr>
              <a:t>He that </a:t>
            </a:r>
            <a:r>
              <a:rPr lang="en-US" sz="2800" i="1" dirty="0" err="1" smtClean="0">
                <a:solidFill>
                  <a:srgbClr val="663300"/>
                </a:solidFill>
                <a:latin typeface="Times New Roman" pitchFamily="18" charset="0"/>
                <a:cs typeface="Times New Roman" pitchFamily="18" charset="0"/>
              </a:rPr>
              <a:t>loveth</a:t>
            </a:r>
            <a:r>
              <a:rPr lang="en-US" sz="2800" i="1" dirty="0" smtClean="0">
                <a:solidFill>
                  <a:srgbClr val="663300"/>
                </a:solidFill>
                <a:latin typeface="Times New Roman" pitchFamily="18" charset="0"/>
                <a:cs typeface="Times New Roman" pitchFamily="18" charset="0"/>
              </a:rPr>
              <a:t> father or mother more than me is not worthy of me: and he that </a:t>
            </a:r>
            <a:r>
              <a:rPr lang="en-US" sz="2800" i="1" dirty="0" err="1" smtClean="0">
                <a:solidFill>
                  <a:srgbClr val="663300"/>
                </a:solidFill>
                <a:latin typeface="Times New Roman" pitchFamily="18" charset="0"/>
                <a:cs typeface="Times New Roman" pitchFamily="18" charset="0"/>
              </a:rPr>
              <a:t>loveth</a:t>
            </a:r>
            <a:r>
              <a:rPr lang="en-US" sz="2800" i="1" dirty="0" smtClean="0">
                <a:solidFill>
                  <a:srgbClr val="663300"/>
                </a:solidFill>
                <a:latin typeface="Times New Roman" pitchFamily="18" charset="0"/>
                <a:cs typeface="Times New Roman" pitchFamily="18" charset="0"/>
              </a:rPr>
              <a:t> son or daughter more than me is not worthy of me. **</a:t>
            </a:r>
            <a:endParaRPr lang="en-US" sz="2800" b="1" i="1" dirty="0" smtClean="0">
              <a:solidFill>
                <a:srgbClr val="663300"/>
              </a:solidFill>
              <a:latin typeface="Times New Roman" pitchFamily="18" charset="0"/>
              <a:cs typeface="Times New Roman" pitchFamily="18" charset="0"/>
            </a:endParaRPr>
          </a:p>
          <a:p>
            <a:r>
              <a:rPr lang="en-US" sz="2800" i="1" dirty="0" smtClean="0">
                <a:solidFill>
                  <a:srgbClr val="663300"/>
                </a:solidFill>
                <a:latin typeface="Times New Roman" pitchFamily="18" charset="0"/>
                <a:cs typeface="Times New Roman" pitchFamily="18" charset="0"/>
              </a:rPr>
              <a:t>And he that </a:t>
            </a:r>
            <a:r>
              <a:rPr lang="en-US" sz="2800" i="1" dirty="0" err="1" smtClean="0">
                <a:solidFill>
                  <a:srgbClr val="663300"/>
                </a:solidFill>
                <a:latin typeface="Times New Roman" pitchFamily="18" charset="0"/>
                <a:cs typeface="Times New Roman" pitchFamily="18" charset="0"/>
              </a:rPr>
              <a:t>taketh</a:t>
            </a:r>
            <a:r>
              <a:rPr lang="en-US" sz="2800" i="1" dirty="0" smtClean="0">
                <a:solidFill>
                  <a:srgbClr val="663300"/>
                </a:solidFill>
                <a:latin typeface="Times New Roman" pitchFamily="18" charset="0"/>
                <a:cs typeface="Times New Roman" pitchFamily="18" charset="0"/>
              </a:rPr>
              <a:t> not his cross, and </a:t>
            </a:r>
            <a:r>
              <a:rPr lang="en-US" sz="2800" i="1" dirty="0" err="1" smtClean="0">
                <a:solidFill>
                  <a:srgbClr val="663300"/>
                </a:solidFill>
                <a:latin typeface="Times New Roman" pitchFamily="18" charset="0"/>
                <a:cs typeface="Times New Roman" pitchFamily="18" charset="0"/>
              </a:rPr>
              <a:t>followeth</a:t>
            </a:r>
            <a:r>
              <a:rPr lang="en-US" sz="2800" i="1" dirty="0" smtClean="0">
                <a:solidFill>
                  <a:srgbClr val="663300"/>
                </a:solidFill>
                <a:latin typeface="Times New Roman" pitchFamily="18" charset="0"/>
                <a:cs typeface="Times New Roman" pitchFamily="18" charset="0"/>
              </a:rPr>
              <a:t> after me, is not worthy of me. </a:t>
            </a:r>
            <a:endParaRPr lang="en-US" sz="2800" b="1" i="1" dirty="0" smtClean="0">
              <a:solidFill>
                <a:srgbClr val="663300"/>
              </a:solidFill>
              <a:latin typeface="Times New Roman" pitchFamily="18" charset="0"/>
              <a:cs typeface="Times New Roman" pitchFamily="18" charset="0"/>
            </a:endParaRPr>
          </a:p>
          <a:p>
            <a:r>
              <a:rPr lang="en-US" sz="2800" i="1" dirty="0" smtClean="0">
                <a:solidFill>
                  <a:srgbClr val="663300"/>
                </a:solidFill>
                <a:latin typeface="Times New Roman" pitchFamily="18" charset="0"/>
                <a:cs typeface="Times New Roman" pitchFamily="18" charset="0"/>
              </a:rPr>
              <a:t>He that </a:t>
            </a:r>
            <a:r>
              <a:rPr lang="en-US" sz="2800" i="1" dirty="0" err="1" smtClean="0">
                <a:solidFill>
                  <a:srgbClr val="663300"/>
                </a:solidFill>
                <a:latin typeface="Times New Roman" pitchFamily="18" charset="0"/>
                <a:cs typeface="Times New Roman" pitchFamily="18" charset="0"/>
              </a:rPr>
              <a:t>findeth</a:t>
            </a:r>
            <a:r>
              <a:rPr lang="en-US" sz="2800" i="1" dirty="0" smtClean="0">
                <a:solidFill>
                  <a:srgbClr val="663300"/>
                </a:solidFill>
                <a:latin typeface="Times New Roman" pitchFamily="18" charset="0"/>
                <a:cs typeface="Times New Roman" pitchFamily="18" charset="0"/>
              </a:rPr>
              <a:t> his life shall lose it: and he that </a:t>
            </a:r>
            <a:r>
              <a:rPr lang="en-US" sz="2800" i="1" dirty="0" err="1" smtClean="0">
                <a:solidFill>
                  <a:srgbClr val="663300"/>
                </a:solidFill>
                <a:latin typeface="Times New Roman" pitchFamily="18" charset="0"/>
                <a:cs typeface="Times New Roman" pitchFamily="18" charset="0"/>
              </a:rPr>
              <a:t>loseth</a:t>
            </a:r>
            <a:r>
              <a:rPr lang="en-US" sz="2800" i="1" dirty="0" smtClean="0">
                <a:solidFill>
                  <a:srgbClr val="663300"/>
                </a:solidFill>
                <a:latin typeface="Times New Roman" pitchFamily="18" charset="0"/>
                <a:cs typeface="Times New Roman" pitchFamily="18" charset="0"/>
              </a:rPr>
              <a:t> his life for my sake shall find it</a:t>
            </a:r>
          </a:p>
          <a:p>
            <a:endParaRPr lang="en-US" sz="2800" i="1" dirty="0" smtClean="0">
              <a:solidFill>
                <a:srgbClr val="663300"/>
              </a:solidFill>
              <a:latin typeface="Times New Roman" pitchFamily="18" charset="0"/>
              <a:cs typeface="Times New Roman" pitchFamily="18" charset="0"/>
            </a:endParaRPr>
          </a:p>
          <a:p>
            <a:r>
              <a:rPr lang="en-US" sz="2800" dirty="0" smtClean="0">
                <a:solidFill>
                  <a:srgbClr val="663300"/>
                </a:solidFill>
                <a:latin typeface="Times New Roman" pitchFamily="18" charset="0"/>
                <a:cs typeface="Times New Roman" pitchFamily="18" charset="0"/>
              </a:rPr>
              <a:t>** </a:t>
            </a:r>
            <a:r>
              <a:rPr lang="en-US" sz="2000" dirty="0" smtClean="0">
                <a:solidFill>
                  <a:srgbClr val="663300"/>
                </a:solidFill>
                <a:latin typeface="Times New Roman" pitchFamily="18" charset="0"/>
                <a:cs typeface="Times New Roman" pitchFamily="18" charset="0"/>
              </a:rPr>
              <a:t>It would be insightful to read </a:t>
            </a:r>
            <a:r>
              <a:rPr lang="en-US" sz="2000" i="1" dirty="0" smtClean="0">
                <a:solidFill>
                  <a:srgbClr val="663300"/>
                </a:solidFill>
                <a:latin typeface="Times New Roman" pitchFamily="18" charset="0"/>
                <a:cs typeface="Times New Roman" pitchFamily="18" charset="0"/>
              </a:rPr>
              <a:t>The Triumphant Church</a:t>
            </a:r>
            <a:r>
              <a:rPr lang="en-US" sz="2000" dirty="0" smtClean="0">
                <a:solidFill>
                  <a:srgbClr val="663300"/>
                </a:solidFill>
                <a:latin typeface="Times New Roman" pitchFamily="18" charset="0"/>
                <a:cs typeface="Times New Roman" pitchFamily="18" charset="0"/>
              </a:rPr>
              <a:t>, compiled by The Voice of the Martyrs.</a:t>
            </a:r>
            <a:endParaRPr lang="en-US" sz="2000" i="1" dirty="0">
              <a:solidFill>
                <a:srgbClr val="663300"/>
              </a:solidFill>
              <a:latin typeface="Times New Roman" pitchFamily="18" charset="0"/>
              <a:cs typeface="Times New Roman" pitchFamily="18" charset="0"/>
            </a:endParaRPr>
          </a:p>
        </p:txBody>
      </p:sp>
      <p:sp>
        <p:nvSpPr>
          <p:cNvPr id="2" name="Title 1"/>
          <p:cNvSpPr>
            <a:spLocks noGrp="1"/>
          </p:cNvSpPr>
          <p:nvPr>
            <p:ph type="title"/>
          </p:nvPr>
        </p:nvSpPr>
        <p:spPr/>
        <p:txBody>
          <a:bodyPr>
            <a:normAutofit/>
          </a:bodyPr>
          <a:lstStyle/>
          <a:p>
            <a:r>
              <a:rPr lang="en-US" sz="4400" dirty="0" smtClean="0"/>
              <a:t>Matthew 10.37-39</a:t>
            </a:r>
            <a:endParaRPr lang="en-US" b="0"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838200"/>
            <a:ext cx="8229600" cy="3200400"/>
          </a:xfrm>
        </p:spPr>
        <p:txBody>
          <a:bodyPr/>
          <a:lstStyle/>
          <a:p>
            <a:r>
              <a:rPr lang="en-US" dirty="0" smtClean="0"/>
              <a:t>I Have Decided to Follow </a:t>
            </a:r>
            <a:r>
              <a:rPr lang="en-US" dirty="0" smtClean="0"/>
              <a:t>Jesus.</a:t>
            </a:r>
            <a:br>
              <a:rPr lang="en-US" dirty="0" smtClean="0"/>
            </a:br>
            <a:r>
              <a:rPr lang="en-US" dirty="0"/>
              <a:t/>
            </a:r>
            <a:br>
              <a:rPr lang="en-US" dirty="0"/>
            </a:br>
            <a:r>
              <a:rPr lang="en-US" dirty="0" smtClean="0"/>
              <a:t>			Have you?</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09800"/>
            <a:ext cx="8229600" cy="3916363"/>
          </a:xfrm>
        </p:spPr>
        <p:txBody>
          <a:bodyPr/>
          <a:lstStyle/>
          <a:p>
            <a:endParaRPr lang="en-US" sz="4000" i="1" dirty="0" smtClean="0">
              <a:solidFill>
                <a:srgbClr val="663300"/>
              </a:solidFill>
              <a:latin typeface="Times New Roman" pitchFamily="18" charset="0"/>
              <a:cs typeface="Times New Roman" pitchFamily="18" charset="0"/>
            </a:endParaRPr>
          </a:p>
          <a:p>
            <a:pPr lvl="1"/>
            <a:r>
              <a:rPr lang="en-US" sz="4000" i="1" dirty="0" smtClean="0">
                <a:solidFill>
                  <a:srgbClr val="663300"/>
                </a:solidFill>
                <a:latin typeface="Times New Roman" pitchFamily="18" charset="0"/>
                <a:cs typeface="Times New Roman" pitchFamily="18" charset="0"/>
              </a:rPr>
              <a:t>As did the women                       when Jesus was crucified?</a:t>
            </a:r>
            <a:endParaRPr lang="en-US" sz="4000" dirty="0"/>
          </a:p>
        </p:txBody>
      </p:sp>
      <p:sp>
        <p:nvSpPr>
          <p:cNvPr id="2" name="Title 1"/>
          <p:cNvSpPr>
            <a:spLocks noGrp="1"/>
          </p:cNvSpPr>
          <p:nvPr>
            <p:ph type="title"/>
          </p:nvPr>
        </p:nvSpPr>
        <p:spPr/>
        <p:txBody>
          <a:bodyPr>
            <a:normAutofit fontScale="90000"/>
          </a:bodyPr>
          <a:lstStyle/>
          <a:p>
            <a:r>
              <a:rPr lang="en-US" dirty="0" smtClean="0"/>
              <a:t>Are you staying “Near the Cross?”</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81200"/>
            <a:ext cx="8229600" cy="4144963"/>
          </a:xfrm>
        </p:spPr>
        <p:txBody>
          <a:bodyPr/>
          <a:lstStyle/>
          <a:p>
            <a:r>
              <a:rPr lang="en-US" sz="2800" i="1" dirty="0" smtClean="0">
                <a:solidFill>
                  <a:schemeClr val="tx1">
                    <a:lumMod val="95000"/>
                  </a:schemeClr>
                </a:solidFill>
                <a:latin typeface="Times New Roman" pitchFamily="18" charset="0"/>
                <a:cs typeface="Times New Roman" pitchFamily="18" charset="0"/>
              </a:rPr>
              <a:t>But Jesus answered and said, Ye know not what ye ask. Are ye able to drink of the cup that I shall drink of, and to be baptized with the baptism that I am baptized with? They say unto him, We are able. </a:t>
            </a:r>
          </a:p>
          <a:p>
            <a:r>
              <a:rPr lang="en-US" sz="2800" i="1" dirty="0" smtClean="0">
                <a:solidFill>
                  <a:schemeClr val="tx1">
                    <a:lumMod val="95000"/>
                  </a:schemeClr>
                </a:solidFill>
                <a:latin typeface="Times New Roman" pitchFamily="18" charset="0"/>
                <a:cs typeface="Times New Roman" pitchFamily="18" charset="0"/>
              </a:rPr>
              <a:t>And he </a:t>
            </a:r>
            <a:r>
              <a:rPr lang="en-US" sz="2800" i="1" dirty="0" err="1" smtClean="0">
                <a:solidFill>
                  <a:schemeClr val="tx1">
                    <a:lumMod val="95000"/>
                  </a:schemeClr>
                </a:solidFill>
                <a:latin typeface="Times New Roman" pitchFamily="18" charset="0"/>
                <a:cs typeface="Times New Roman" pitchFamily="18" charset="0"/>
              </a:rPr>
              <a:t>saith</a:t>
            </a:r>
            <a:r>
              <a:rPr lang="en-US" sz="2800" i="1" dirty="0" smtClean="0">
                <a:solidFill>
                  <a:schemeClr val="tx1">
                    <a:lumMod val="95000"/>
                  </a:schemeClr>
                </a:solidFill>
                <a:latin typeface="Times New Roman" pitchFamily="18" charset="0"/>
                <a:cs typeface="Times New Roman" pitchFamily="18" charset="0"/>
              </a:rPr>
              <a:t> unto them, Ye shall drink indeed of my cup, and be baptized with the baptism that I am baptized with: but to sit on my right hand, and on my left, is not mine to give, but [it shall be given to them] for whom it is prepared of my Father. </a:t>
            </a:r>
          </a:p>
        </p:txBody>
      </p:sp>
      <p:sp>
        <p:nvSpPr>
          <p:cNvPr id="2" name="Title 1"/>
          <p:cNvSpPr>
            <a:spLocks noGrp="1"/>
          </p:cNvSpPr>
          <p:nvPr>
            <p:ph type="title"/>
          </p:nvPr>
        </p:nvSpPr>
        <p:spPr/>
        <p:txBody>
          <a:bodyPr>
            <a:normAutofit/>
          </a:bodyPr>
          <a:lstStyle/>
          <a:p>
            <a:r>
              <a:rPr lang="en-US" dirty="0" smtClean="0"/>
              <a:t>Matthew 20.22-23</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57400"/>
            <a:ext cx="8229600" cy="4068763"/>
          </a:xfrm>
        </p:spPr>
        <p:txBody>
          <a:bodyPr/>
          <a:lstStyle/>
          <a:p>
            <a:r>
              <a:rPr lang="en-US" sz="4800" i="1" dirty="0" smtClean="0">
                <a:solidFill>
                  <a:schemeClr val="tx2"/>
                </a:solidFill>
                <a:latin typeface="Times New Roman" pitchFamily="18" charset="0"/>
                <a:cs typeface="Times New Roman" pitchFamily="18" charset="0"/>
              </a:rPr>
              <a:t>Simon of Cyrene </a:t>
            </a:r>
            <a:r>
              <a:rPr lang="en-US" sz="4800" i="1" dirty="0" smtClean="0">
                <a:solidFill>
                  <a:schemeClr val="bg2">
                    <a:lumMod val="40000"/>
                    <a:lumOff val="60000"/>
                  </a:schemeClr>
                </a:solidFill>
                <a:latin typeface="Times New Roman" pitchFamily="18" charset="0"/>
                <a:cs typeface="Times New Roman" pitchFamily="18" charset="0"/>
              </a:rPr>
              <a:t>comes to mind when thinking of the Cross of Calvary on which Jesus bled and died.</a:t>
            </a:r>
            <a:endParaRPr lang="en-US" sz="4800" i="1" dirty="0">
              <a:solidFill>
                <a:schemeClr val="bg2">
                  <a:lumMod val="40000"/>
                  <a:lumOff val="60000"/>
                </a:schemeClr>
              </a:solidFill>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ustom 1">
      <a:dk1>
        <a:srgbClr val="69676D"/>
      </a:dk1>
      <a:lt1>
        <a:sysClr val="window" lastClr="FFFFFF"/>
      </a:lt1>
      <a:dk2>
        <a:srgbClr val="816E29"/>
      </a:dk2>
      <a:lt2>
        <a:srgbClr val="C1A63E"/>
      </a:lt2>
      <a:accent1>
        <a:srgbClr val="AE9638"/>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269</TotalTime>
  <Words>4241</Words>
  <Application>Microsoft Office PowerPoint</Application>
  <PresentationFormat>On-screen Show (4:3)</PresentationFormat>
  <Paragraphs>192</Paragraphs>
  <Slides>66</Slides>
  <Notes>0</Notes>
  <HiddenSlides>0</HiddenSlides>
  <MMClips>0</MMClips>
  <ScaleCrop>false</ScaleCrop>
  <HeadingPairs>
    <vt:vector size="4" baseType="variant">
      <vt:variant>
        <vt:lpstr>Theme</vt:lpstr>
      </vt:variant>
      <vt:variant>
        <vt:i4>1</vt:i4>
      </vt:variant>
      <vt:variant>
        <vt:lpstr>Slide Titles</vt:lpstr>
      </vt:variant>
      <vt:variant>
        <vt:i4>66</vt:i4>
      </vt:variant>
    </vt:vector>
  </HeadingPairs>
  <TitlesOfParts>
    <vt:vector size="67" baseType="lpstr">
      <vt:lpstr>Concourse</vt:lpstr>
      <vt:lpstr>The Good Shepherd Ministry Psalm 23    </vt:lpstr>
      <vt:lpstr>The Good Shepherd Ministry Psalm 23</vt:lpstr>
      <vt:lpstr>The Good Shepherd Ministry Psalm 23</vt:lpstr>
      <vt:lpstr>Take Up Thy Cross  The Rev. Mrs. Dr. C. S. Cole</vt:lpstr>
      <vt:lpstr>PowerPoint Presentation</vt:lpstr>
      <vt:lpstr>PowerPoint Presentation</vt:lpstr>
      <vt:lpstr>Are you staying “Near the Cross?”</vt:lpstr>
      <vt:lpstr>Matthew 20.22-23</vt:lpstr>
      <vt:lpstr>PowerPoint Presentation</vt:lpstr>
      <vt:lpstr>PowerPoint Presentation</vt:lpstr>
      <vt:lpstr>Matthew 27.32</vt:lpstr>
      <vt:lpstr>Acts 11.19-20</vt:lpstr>
      <vt:lpstr>PowerPoint Presentation</vt:lpstr>
      <vt:lpstr>PowerPoint Presentation</vt:lpstr>
      <vt:lpstr>PowerPoint Presentation</vt:lpstr>
      <vt:lpstr>PowerPoint Presentation</vt:lpstr>
      <vt:lpstr>John 10.25-28</vt:lpstr>
      <vt:lpstr>PowerPoint Presentation</vt:lpstr>
      <vt:lpstr>PowerPoint Presentation</vt:lpstr>
      <vt:lpstr>PowerPoint Presentation</vt:lpstr>
      <vt:lpstr>Revelation 3.5</vt:lpstr>
      <vt:lpstr>Matthew 4.18-20</vt:lpstr>
      <vt:lpstr>Matthew 9.9</vt:lpstr>
      <vt:lpstr>Matthew 16.24-26</vt:lpstr>
      <vt:lpstr>Matthew 19.21</vt:lpstr>
      <vt:lpstr>Mark 2.14</vt:lpstr>
      <vt:lpstr>Mark 8.34</vt:lpstr>
      <vt:lpstr>Mark 10.21</vt:lpstr>
      <vt:lpstr>Luke 5.27</vt:lpstr>
      <vt:lpstr>Luke 9.23</vt:lpstr>
      <vt:lpstr>Luke 18.22</vt:lpstr>
      <vt:lpstr>John 1.43</vt:lpstr>
      <vt:lpstr>John 10.25-28</vt:lpstr>
      <vt:lpstr>John 12.26</vt:lpstr>
      <vt:lpstr> John 13.35</vt:lpstr>
      <vt:lpstr> John 16.33</vt:lpstr>
      <vt:lpstr> John 21.19</vt:lpstr>
      <vt:lpstr>I  John 4.4</vt:lpstr>
      <vt:lpstr>I John 5.4-5</vt:lpstr>
      <vt:lpstr>Revelation 3.12</vt:lpstr>
      <vt:lpstr>Revelation 3.21</vt:lpstr>
      <vt:lpstr>Revelation 17.14</vt:lpstr>
      <vt:lpstr>Revelation 21.7</vt:lpstr>
      <vt:lpstr>Numbers 13.30</vt:lpstr>
      <vt:lpstr>PowerPoint Presentation</vt:lpstr>
      <vt:lpstr>PowerPoint Presentation</vt:lpstr>
      <vt:lpstr>The Cross of Christ in all its Glory</vt:lpstr>
      <vt:lpstr>I.  Luke 23.34: Forgiving all who were a part of crucifying Jesus is the love to which we are called.</vt:lpstr>
      <vt:lpstr>PowerPoint Presentation</vt:lpstr>
      <vt:lpstr>PowerPoint Presentation</vt:lpstr>
      <vt:lpstr>Philippians 2.5-11</vt:lpstr>
      <vt:lpstr>PowerPoint Presentation</vt:lpstr>
      <vt:lpstr>II.  John 10.17-18: I lay down my life, no one takes it  - is the submissiveness to which we are called.</vt:lpstr>
      <vt:lpstr>PowerPoint Presentation</vt:lpstr>
      <vt:lpstr>PowerPoint Presentation</vt:lpstr>
      <vt:lpstr>PowerPoint Presentation</vt:lpstr>
      <vt:lpstr>PowerPoint Presentation</vt:lpstr>
      <vt:lpstr>PowerPoint Presentation</vt:lpstr>
      <vt:lpstr>PowerPoint Presentation</vt:lpstr>
      <vt:lpstr>III.  Acts 7.55-56: Stephen, “I see Jesus.” is the eyes that we should have to behold His glory.</vt:lpstr>
      <vt:lpstr>I V.  Acts 7.60: Stephen, “Lord lay not this sin at their feet.” is the heasrt of forgiveness we are to receive. </vt:lpstr>
      <vt:lpstr>PowerPoint Presentation</vt:lpstr>
      <vt:lpstr>PowerPoint Presentation</vt:lpstr>
      <vt:lpstr>PowerPoint Presentation</vt:lpstr>
      <vt:lpstr>Matthew 10.37-39</vt:lpstr>
      <vt:lpstr>I Have Decided to Follow Jesus.     Have you?</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Dr. C. S. Cole</dc:creator>
  <cp:lastModifiedBy>Dr. Cole</cp:lastModifiedBy>
  <cp:revision>45</cp:revision>
  <dcterms:created xsi:type="dcterms:W3CDTF">2007-11-13T13:29:07Z</dcterms:created>
  <dcterms:modified xsi:type="dcterms:W3CDTF">2021-03-11T13:10:23Z</dcterms:modified>
</cp:coreProperties>
</file>